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9" r:id="rId5"/>
    <p:sldId id="260" r:id="rId6"/>
    <p:sldId id="265" r:id="rId7"/>
    <p:sldId id="293" r:id="rId8"/>
    <p:sldId id="266" r:id="rId9"/>
    <p:sldId id="267" r:id="rId10"/>
    <p:sldId id="268" r:id="rId11"/>
    <p:sldId id="292" r:id="rId12"/>
    <p:sldId id="257" r:id="rId13"/>
    <p:sldId id="258" r:id="rId14"/>
    <p:sldId id="269" r:id="rId15"/>
    <p:sldId id="270" r:id="rId16"/>
    <p:sldId id="271" r:id="rId17"/>
    <p:sldId id="261" r:id="rId18"/>
    <p:sldId id="274" r:id="rId19"/>
    <p:sldId id="276" r:id="rId20"/>
    <p:sldId id="275" r:id="rId21"/>
    <p:sldId id="277" r:id="rId22"/>
    <p:sldId id="278" r:id="rId23"/>
    <p:sldId id="279" r:id="rId24"/>
    <p:sldId id="272" r:id="rId25"/>
    <p:sldId id="273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14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52D85-D1E5-4AEF-B56B-1170C447445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D7F1AF-5B61-4962-8D2C-C455139890B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Методы  нейропсихологической коррекции в работе с детьми </a:t>
            </a:r>
            <a:br>
              <a:rPr lang="ru-RU" sz="4000" dirty="0" smtClean="0"/>
            </a:br>
            <a:r>
              <a:rPr lang="ru-RU" sz="4000" dirty="0" smtClean="0"/>
              <a:t>с ограниченными возможностями здоровья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Учитель-логопед </a:t>
            </a:r>
            <a:r>
              <a:rPr lang="ru-RU" dirty="0" err="1" smtClean="0"/>
              <a:t>ОЦДиК</a:t>
            </a:r>
            <a:endParaRPr lang="ru-RU" dirty="0" smtClean="0"/>
          </a:p>
          <a:p>
            <a:r>
              <a:rPr lang="ru-RU" dirty="0" smtClean="0"/>
              <a:t>Чернова Е.Е.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10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блок — блок программирования, регуляции и контроля за протеканием психической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</a:t>
            </a:r>
            <a:r>
              <a:rPr lang="ru-RU" dirty="0"/>
              <a:t>моторные, </a:t>
            </a:r>
            <a:r>
              <a:rPr lang="ru-RU" dirty="0" err="1"/>
              <a:t>премоторные</a:t>
            </a:r>
            <a:r>
              <a:rPr lang="ru-RU" dirty="0"/>
              <a:t> и префронтальные отделы коры лобных долей мозга. Лобные доли характеризуются большой сложностью строения и множеством двусторонних связей с корковыми и подкорковыми структурами.</a:t>
            </a:r>
          </a:p>
        </p:txBody>
      </p:sp>
    </p:spTree>
    <p:extLst>
      <p:ext uri="{BB962C8B-B14F-4D97-AF65-F5344CB8AC3E}">
        <p14:creationId xmlns:p14="http://schemas.microsoft.com/office/powerpoint/2010/main" val="84799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Цветкова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Любовь Семеновна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 марта 1929 - 16 июня 2016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040188" cy="3846513"/>
          </a:xfrm>
        </p:spPr>
        <p:txBody>
          <a:bodyPr/>
          <a:lstStyle/>
          <a:p>
            <a:r>
              <a:rPr lang="ru-RU" dirty="0"/>
              <a:t>определяет нейропсихологию не только как аналитическую, но и как интегративную науку, изучающую три пласта любого психического процесса: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213000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975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нейропсихологического </a:t>
            </a:r>
            <a:r>
              <a:rPr lang="ru-RU" dirty="0"/>
              <a:t>(мозгового и физиологического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психо­логического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социального, которые и являются уровнями ие­рархического строения психики.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основу нейропсихологической диагностики положены современные представления о системной работе мозга, о взаимосвязи разных уровней его организации, о сложном происхождении и строении психиче­ских функций, их взаимовлиянии в процессе формирования.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02523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Характеризуя нейропсихологический метод синдромного анализа дефицита психической деятельности у детей, А. В. Се­менович (2002) говорит о том, что он занимает особое место в научных дисциплинах, обращенных к проблеме онтогенеза в норме и патологии, и позволяет оценить системно-динами­ческие перестройки, которые сопровождают психическое раз­витие ребенка, с точки зрения его мозгового обеспечения, понять глубинные механизмы его психического статуса и спланиро­вать адекватную развитию конкретного ребенка программу психолого-педагогического сопровождения.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9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в нейропсихологии понятия «фактор» и «син­дром» были введены и впервые охарактеризованы А. Р.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Лурией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3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Определение </a:t>
            </a:r>
            <a:r>
              <a:rPr lang="ru-RU" sz="2800" dirty="0" smtClean="0"/>
              <a:t>«фактора», </a:t>
            </a:r>
            <a:r>
              <a:rPr lang="ru-RU" sz="2800" dirty="0"/>
              <a:t>предло­женное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Натальей Константиновной Корсаковой </a:t>
            </a:r>
            <a:r>
              <a:rPr lang="ru-RU" sz="2800" dirty="0"/>
              <a:t>(2002).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932040" cy="3846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Автор </a:t>
            </a:r>
            <a:r>
              <a:rPr lang="ru-RU" dirty="0"/>
              <a:t>характеризует </a:t>
            </a:r>
            <a:r>
              <a:rPr lang="ru-RU" dirty="0" smtClean="0"/>
              <a:t>«фактор»-  </a:t>
            </a:r>
            <a:r>
              <a:rPr lang="ru-RU" dirty="0"/>
              <a:t>как понятие, обозначающее связь между мозговой структурой, ее ролью в функциональном органе (наборе задействованных моз­говых структур) и звеном в различных психических процессах, которое при этом реализуется.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19050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12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Собранные воедино (в комплекс) признаки прояв­ления слабости фактора, обнаруживающие себя на разных уров­нях и в разных формах психической деятельности, составляют </a:t>
            </a:r>
            <a:r>
              <a:rPr lang="ru-RU" i="1" dirty="0"/>
              <a:t>нейропсихологический синдром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32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21536"/>
              </p:ext>
            </p:extLst>
          </p:nvPr>
        </p:nvGraphicFramePr>
        <p:xfrm>
          <a:off x="457200" y="19351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Зрительный образ буквы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элементов, включенных в букву, различе­ние письменных и печат­ных букв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Затылочные отделы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Перцептивный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21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384850"/>
              </p:ext>
            </p:extLst>
          </p:nvPr>
        </p:nvGraphicFramePr>
        <p:xfrm>
          <a:off x="457200" y="193516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Зрительно-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пространствен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Различение  букв,  имеющих   сходную   конструкцию (н— п, р— ь) и пространственные детали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(ш— ш, у— и, б— д). положение буквы в зеркальном пространстве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Теменно-височно-затылочная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Пространствен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753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01988"/>
              </p:ext>
            </p:extLst>
          </p:nvPr>
        </p:nvGraphicFramePr>
        <p:xfrm>
          <a:off x="457200" y="193516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Инициация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целей; выбор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сочетаний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букв,   слов;   контроль  за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написанием с пониманием   смысла;   расстановка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знаков препинания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Лобные отделы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Произвольной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регуляции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Систематическое изучение соотношений между мозгом и сознанием началось в 1861 году, когда французский ученый </a:t>
            </a:r>
            <a:r>
              <a:rPr lang="ru-RU" dirty="0" err="1"/>
              <a:t>Брока</a:t>
            </a:r>
            <a:r>
              <a:rPr lang="ru-RU" dirty="0"/>
              <a:t> установил, что некоторым нарушениям экспрессивных речевых способностей — афазиям неизменно предшествуют поражения определенного участка левого полушария. Это заложило основы новой науки — церебральной неврологии, которой в последующие десятилетия удалось постепенно составить карту человеческого мозга.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4085683" cy="54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670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57784"/>
              </p:ext>
            </p:extLst>
          </p:nvPr>
        </p:nvGraphicFramePr>
        <p:xfrm>
          <a:off x="457200" y="193516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Соотнесение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звука   и    буквы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через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проговаривание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Различение   сходных   по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артикуляции  звуков  (д—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н,  б— м  и др.),  а также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дифференцировка звуков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   сложных    сочетаниях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Теменная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Кинестетический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8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572347"/>
              </p:ext>
            </p:extLst>
          </p:nvPr>
        </p:nvGraphicFramePr>
        <p:xfrm>
          <a:off x="395536" y="1484784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Восприятие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звуков речи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Различение звуков, сходных по звучанию, но с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различным или особым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написанием: глухие 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звонкие согласные, простые и йотированные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гласные, написание с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мягким знаком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Верхневисочная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Фонематический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248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992875"/>
              </p:ext>
            </p:extLst>
          </p:nvPr>
        </p:nvGraphicFramePr>
        <p:xfrm>
          <a:off x="395536" y="1484784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Слухоречевая память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Удержание   в  кратковре­менной памяти материа­ла, требующего перевода в письменную речь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Широкая височная зона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Модально-специфический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440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Звенья процесса письма, их морфологическое и функциональное 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557166"/>
              </p:ext>
            </p:extLst>
          </p:nvPr>
        </p:nvGraphicFramePr>
        <p:xfrm>
          <a:off x="395536" y="1484784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Составляющее звено процесса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Функциональное значение в процессе письма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Зона мозга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Нейропсихоло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гиче­ский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фактор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Стабильность написания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Равномерность темпа письма;  сохранение раз­меров букв по всей длине строки, от начала до кон­ца   страницы;   соразмер­ность интервалов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Глубинные структуры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Нейродинамический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0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Анна Владимировна Семенович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коллективом авторов (2002) разра­ботана комплексная нейропсихологическая методика коррек­ции и </a:t>
            </a:r>
            <a:r>
              <a:rPr lang="ru-RU" dirty="0" err="1"/>
              <a:t>абилитации</a:t>
            </a:r>
            <a:r>
              <a:rPr lang="ru-RU" dirty="0"/>
              <a:t> (развитие способностей) в детском возрасте.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2756250" cy="35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276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Техники, используемые в работе 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и общие рекомендации по их </a:t>
            </a:r>
            <a:r>
              <a:rPr lang="ru-RU" b="1" dirty="0" smtClean="0"/>
              <a:t>выполнению. 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54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Дыхательные 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оптимизирует </a:t>
            </a:r>
            <a:r>
              <a:rPr lang="ru-RU" dirty="0"/>
              <a:t>газообмен и кровообращение, вентиляцию всех участков легких, массаж органов брюшной полости; способствует общему оздоровлению и улучшению самочувствия. Дыхание успокаивает и способствует концентрации внимания. Одной из важнейших целей организации правильного дыхания у детей является формирование у них базовых составляющих произвольной </a:t>
            </a:r>
            <a:r>
              <a:rPr lang="ru-RU" dirty="0" err="1"/>
              <a:t>саморегуляции</a:t>
            </a:r>
            <a:r>
              <a:rPr lang="ru-RU" dirty="0"/>
              <a:t>. Способствует общему оздоровлению и улучшению самочувствия. </a:t>
            </a:r>
          </a:p>
        </p:txBody>
      </p:sp>
    </p:spTree>
    <p:extLst>
      <p:ext uri="{BB962C8B-B14F-4D97-AF65-F5344CB8AC3E}">
        <p14:creationId xmlns:p14="http://schemas.microsoft.com/office/powerpoint/2010/main" val="213925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Массаж и самомассаж.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Обучение </a:t>
            </a:r>
            <a:r>
              <a:rPr lang="ru-RU" dirty="0"/>
              <a:t>ребенка самомассажу рекомендуется проводить в несколько этапов. Сначала взрослый массирует его тело сам, затем – руками самого ребенка, наложив сверху свои руки, только после этого ребенок выполняет самомассаж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12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Растяжки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/>
              <a:t>система специальных упражнений на растягивание, основанных на естественном движении. При их выполнении в мышцах должно ощущение мягкого растяжения, но не напряжения. Выполнение растяжек способствует преодолению разного рода мышечных </a:t>
            </a:r>
            <a:r>
              <a:rPr lang="ru-RU" dirty="0" err="1"/>
              <a:t>дистоний</a:t>
            </a:r>
            <a:r>
              <a:rPr lang="ru-RU" dirty="0"/>
              <a:t>, зажимов и патологических ригидных телесных установок; оптимизации мышечного тонуса и повышению уровня психической активности. Когда психолог, помогая ребенку, делает ему растяжки, необходимо вообразить, что растяжки делаются котенку; они должны проводиться в щадящем режиме, медленно и плавно.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263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4. Релаксация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может </a:t>
            </a:r>
            <a:r>
              <a:rPr lang="ru-RU" dirty="0"/>
              <a:t>проводиться как в начале или середине занятия, так и в конце — с целью интеграции приобретенного в ходе занятия опыта. </a:t>
            </a:r>
          </a:p>
          <a:p>
            <a:pPr marL="0" indent="0">
              <a:buNone/>
            </a:pPr>
            <a:r>
              <a:rPr lang="ru-RU" dirty="0"/>
              <a:t>Релаксация – это расслабление. Релаксационные упражнения направлены на расслабление различных групп мышц.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43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основная заслуга создания нейропсихологии как самостоятельной отрасли психологического знания </a:t>
            </a:r>
            <a:r>
              <a:rPr lang="ru-RU" dirty="0" smtClean="0"/>
              <a:t>принадлежит советскому </a:t>
            </a:r>
            <a:r>
              <a:rPr lang="ru-RU" dirty="0"/>
              <a:t> </a:t>
            </a:r>
            <a:r>
              <a:rPr lang="ru-RU" dirty="0" smtClean="0"/>
              <a:t>психологу </a:t>
            </a:r>
          </a:p>
          <a:p>
            <a:pPr marL="0" indent="0" algn="ctr">
              <a:buNone/>
            </a:pPr>
            <a:r>
              <a:rPr lang="ru-RU" dirty="0" err="1" smtClean="0"/>
              <a:t>Лу́рия</a:t>
            </a:r>
            <a:r>
              <a:rPr lang="ru-RU" dirty="0" smtClean="0"/>
              <a:t>   </a:t>
            </a:r>
            <a:r>
              <a:rPr lang="ru-RU" dirty="0" err="1" smtClean="0"/>
              <a:t>Алекса́ндру</a:t>
            </a:r>
            <a:r>
              <a:rPr lang="ru-RU" dirty="0" smtClean="0"/>
              <a:t>  </a:t>
            </a:r>
            <a:r>
              <a:rPr lang="ru-RU" dirty="0" err="1" smtClean="0"/>
              <a:t>Рома́новичу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(16 июля </a:t>
            </a:r>
            <a:r>
              <a:rPr lang="ru-RU" dirty="0" smtClean="0"/>
              <a:t>1902 -14 </a:t>
            </a:r>
            <a:r>
              <a:rPr lang="ru-RU" dirty="0"/>
              <a:t>августа 1977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5242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815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5. Глазодвигательные упражнения.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47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Упражнения для оптимизации и стабилизации общего тонуса тела.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Оптимизация </a:t>
            </a:r>
            <a:r>
              <a:rPr lang="ru-RU" dirty="0"/>
              <a:t>тонуса является одной из самых важных задач коррекции I уровня. Любое отклонение от оптимального тонуса (</a:t>
            </a:r>
            <a:r>
              <a:rPr lang="ru-RU" dirty="0" err="1"/>
              <a:t>гипо</a:t>
            </a:r>
            <a:r>
              <a:rPr lang="ru-RU" dirty="0"/>
              <a:t>- или </a:t>
            </a:r>
            <a:r>
              <a:rPr lang="ru-RU" dirty="0" err="1"/>
              <a:t>гипертонус</a:t>
            </a:r>
            <a:r>
              <a:rPr lang="ru-RU" dirty="0"/>
              <a:t>) может оказаться как причиной, так и следствием возникших изменений в соматическом, эмоциональном, познавательном статусе ребенка и негативно сказываться на общем его развитии.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755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7. Упражнения для развития артикуляции.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Большая </a:t>
            </a:r>
            <a:r>
              <a:rPr lang="ru-RU" dirty="0"/>
              <a:t>часть моторной коры мозга участвует в мышечных движениях полости рта - артикуляция её активизирует.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829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Упражнения на развитие межполушарного взаимодействия.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Развиваются </a:t>
            </a:r>
            <a:r>
              <a:rPr lang="ru-RU" dirty="0"/>
              <a:t>межполушарные связи, улучшается память и концентрация внимания, интегративная функция мозга.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2208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9. Функциональные упражнения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упражнения, направленные на развитие определённых когнитивных функций (памяти, внимания, и др.), развитие </a:t>
            </a:r>
            <a:r>
              <a:rPr lang="ru-RU" dirty="0" err="1"/>
              <a:t>саморегуляции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468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Коммуникативные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направлены </a:t>
            </a:r>
            <a:r>
              <a:rPr lang="ru-RU" dirty="0"/>
              <a:t>на развитие общения между детьми. Парные и групповые упражнения формируют навыки совместных действий, способствуя лучшему пониманию друг друга.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423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 Горячева Т.Г., Султанова А.С. Сенсомоторная коррекция при нарушениях психического развития в детском возрасте. Москва, 1999.</a:t>
            </a:r>
          </a:p>
          <a:p>
            <a:pPr marL="0" indent="0">
              <a:buNone/>
            </a:pPr>
            <a:r>
              <a:rPr lang="ru-RU" dirty="0"/>
              <a:t>2. </a:t>
            </a:r>
            <a:r>
              <a:rPr lang="ru-RU" dirty="0" err="1"/>
              <a:t>Деннисон</a:t>
            </a:r>
            <a:r>
              <a:rPr lang="ru-RU" dirty="0"/>
              <a:t> П.И., </a:t>
            </a:r>
            <a:r>
              <a:rPr lang="ru-RU" dirty="0" err="1"/>
              <a:t>Деннисон</a:t>
            </a:r>
            <a:r>
              <a:rPr lang="ru-RU" dirty="0"/>
              <a:t> Г.И. Образовательная </a:t>
            </a:r>
            <a:r>
              <a:rPr lang="ru-RU" dirty="0" err="1"/>
              <a:t>кинестетика</a:t>
            </a:r>
            <a:r>
              <a:rPr lang="ru-RU" dirty="0"/>
              <a:t> для детей: Базовое пособие по Образовательной </a:t>
            </a:r>
            <a:r>
              <a:rPr lang="ru-RU" dirty="0" err="1"/>
              <a:t>Кинесиологии</a:t>
            </a:r>
            <a:r>
              <a:rPr lang="ru-RU" dirty="0"/>
              <a:t> для родителей и педагогов, воспитывающих детей разного возраста: Пер. с англ. М.: Восхождение, 1998.</a:t>
            </a:r>
          </a:p>
          <a:p>
            <a:pPr marL="0" indent="0">
              <a:buNone/>
            </a:pPr>
            <a:r>
              <a:rPr lang="ru-RU" dirty="0"/>
              <a:t>3. Клюева Н.В., Касаткина Ю.В. Учим детей общению. Популярное пособие для родителей и педагогов. – Ярославль: Академия развития, 1997.</a:t>
            </a:r>
          </a:p>
          <a:p>
            <a:pPr marL="0" indent="0">
              <a:buNone/>
            </a:pPr>
            <a:r>
              <a:rPr lang="ru-RU" dirty="0"/>
              <a:t>4. Конева Е. А., </a:t>
            </a:r>
            <a:r>
              <a:rPr lang="ru-RU" dirty="0" err="1"/>
              <a:t>Рудаметова</a:t>
            </a:r>
            <a:r>
              <a:rPr lang="ru-RU" dirty="0"/>
              <a:t> Н. А. Психомоторная коррекция в системе комплексной реабилитации детей со специальными образовательными потреб­ностями. – Новосибирск, 2008.</a:t>
            </a:r>
          </a:p>
          <a:p>
            <a:pPr marL="0" indent="0">
              <a:buNone/>
            </a:pPr>
            <a:r>
              <a:rPr lang="ru-RU" dirty="0"/>
              <a:t>5. Лютова Е.К., Монина. Тренинг эффективного взаимодействия с детьми. – СПб., 2005.</a:t>
            </a:r>
          </a:p>
          <a:p>
            <a:pPr marL="0" indent="0">
              <a:buNone/>
            </a:pPr>
            <a:r>
              <a:rPr lang="ru-RU" dirty="0"/>
              <a:t>6. Семенович А.В. Введение в нейропсихологию детского возраста. – М.: Генезис, 2005.</a:t>
            </a:r>
          </a:p>
          <a:p>
            <a:pPr marL="0" indent="0">
              <a:buNone/>
            </a:pPr>
            <a:r>
              <a:rPr lang="ru-RU" dirty="0"/>
              <a:t>7. Семенович А.В. Нейропсихологическая диагностика и коррекция в детском возрасте. – М.: Академия, 2002.</a:t>
            </a:r>
          </a:p>
          <a:p>
            <a:pPr marL="0" indent="0">
              <a:buNone/>
            </a:pPr>
            <a:r>
              <a:rPr lang="ru-RU" dirty="0"/>
              <a:t>8. Семенович А.В. Нейропсихологическая коррекция в детском возрасте. Метод замещающего онтогенеза: Учебное пособие. – М.: Генезис, 2010.</a:t>
            </a:r>
          </a:p>
          <a:p>
            <a:pPr marL="0" indent="0">
              <a:buNone/>
            </a:pPr>
            <a:r>
              <a:rPr lang="ru-RU" dirty="0"/>
              <a:t>9. Сиротюк А.Л. Упражнения для психомоторного развития дошкольников: Практическое пособие. – М.: </a:t>
            </a:r>
            <a:r>
              <a:rPr lang="ru-RU" dirty="0" err="1"/>
              <a:t>Аркти</a:t>
            </a:r>
            <a:r>
              <a:rPr lang="ru-RU" dirty="0"/>
              <a:t>, 2009.</a:t>
            </a:r>
          </a:p>
          <a:p>
            <a:pPr marL="0" indent="0">
              <a:buNone/>
            </a:pPr>
            <a:r>
              <a:rPr lang="ru-RU" dirty="0"/>
              <a:t>10. Сиротюк А. Л. Нейропсихологическое и психофизиологическое сопровождение обучения. — М.: ТЦ Сфера, 2003.</a:t>
            </a:r>
          </a:p>
          <a:p>
            <a:pPr marL="0" indent="0">
              <a:buNone/>
            </a:pPr>
            <a:r>
              <a:rPr lang="ru-RU" dirty="0"/>
              <a:t>11. Хомская Е.Д. Нейропсихология. – СПб.: Питер, 2007.</a:t>
            </a:r>
          </a:p>
          <a:p>
            <a:pPr marL="0" indent="0">
              <a:buNone/>
            </a:pPr>
            <a:r>
              <a:rPr lang="ru-RU" dirty="0"/>
              <a:t>12. Программа нейропсихологического развития и коррекции детей с синдромом дефицита внимания и </a:t>
            </a:r>
            <a:r>
              <a:rPr lang="ru-RU" dirty="0" err="1"/>
              <a:t>гиперактивности</a:t>
            </a:r>
            <a:r>
              <a:rPr lang="ru-RU" dirty="0"/>
              <a:t>. / Составитель А. Л. Сиротюк, А. С. Сиротюк.</a:t>
            </a:r>
          </a:p>
          <a:p>
            <a:pPr marL="0" indent="0">
              <a:buNone/>
            </a:pPr>
            <a:r>
              <a:rPr lang="ru-RU" dirty="0"/>
              <a:t>13. Программа «Применение основ </a:t>
            </a:r>
            <a:r>
              <a:rPr lang="ru-RU" dirty="0" err="1"/>
              <a:t>нейрокоррекции</a:t>
            </a:r>
            <a:r>
              <a:rPr lang="ru-RU" dirty="0"/>
              <a:t> в работе педагога дошкольного учреждения». Сборник материалов для педагогов дошкольного образования под редакцией и научным руководством Тихомировой Е. А., кандидата психологических наук. Образовательный проект «Международной Школы Лидерства для Молодежи».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81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Нейропсихология – это…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Самостоятельная научная дисциплина, находящаяся на стыке двух наук: теоретической психологии и клинической неврологии. Она охватывает как общие проблемы организации высших психических функций, так и практические медицинские аспекты в области топической неврологической диагностики, клинической психологии, дефектологии и т.д.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04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изучает нейропсихология?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Нейропсихология изучает психологическую структуру, мозговую организацию:</a:t>
            </a:r>
          </a:p>
          <a:p>
            <a:pPr>
              <a:buFontTx/>
              <a:buChar char="-"/>
            </a:pPr>
            <a:r>
              <a:rPr lang="ru-RU" dirty="0"/>
              <a:t>неречевых ВПФ (различные виды неречевого </a:t>
            </a:r>
            <a:r>
              <a:rPr lang="ru-RU" dirty="0" err="1"/>
              <a:t>гнозиса</a:t>
            </a:r>
            <a:r>
              <a:rPr lang="ru-RU" dirty="0"/>
              <a:t> и </a:t>
            </a:r>
            <a:r>
              <a:rPr lang="ru-RU" dirty="0" err="1"/>
              <a:t>праксиса</a:t>
            </a:r>
            <a:r>
              <a:rPr lang="ru-RU" dirty="0"/>
              <a:t>); </a:t>
            </a:r>
          </a:p>
          <a:p>
            <a:pPr>
              <a:buFontTx/>
              <a:buChar char="-"/>
            </a:pPr>
            <a:r>
              <a:rPr lang="ru-RU" dirty="0"/>
              <a:t>речевой функции.</a:t>
            </a:r>
          </a:p>
          <a:p>
            <a:pPr marL="0" indent="0">
              <a:buNone/>
            </a:pPr>
            <a:r>
              <a:rPr lang="ru-RU" dirty="0"/>
              <a:t>2.  Нарушения речевой и других ВПФ, их диагностику и методы коррекционно-восстановительной работы:</a:t>
            </a:r>
          </a:p>
          <a:p>
            <a:pPr>
              <a:buFontTx/>
              <a:buChar char="-"/>
            </a:pPr>
            <a:r>
              <a:rPr lang="ru-RU" dirty="0"/>
              <a:t>в процессе развития;</a:t>
            </a:r>
          </a:p>
          <a:p>
            <a:pPr>
              <a:buFontTx/>
              <a:buChar char="-"/>
            </a:pPr>
            <a:r>
              <a:rPr lang="ru-RU" dirty="0"/>
              <a:t>в период зрелости.</a:t>
            </a:r>
          </a:p>
          <a:p>
            <a:pPr marL="0" indent="0">
              <a:buNone/>
            </a:pPr>
            <a:r>
              <a:rPr lang="ru-RU" dirty="0"/>
              <a:t>3. Нарушения речевой и других ВПФ в зависимости от характера поражения мозга: </a:t>
            </a:r>
          </a:p>
          <a:p>
            <a:pPr>
              <a:buFontTx/>
              <a:buChar char="-"/>
            </a:pPr>
            <a:r>
              <a:rPr lang="ru-RU" dirty="0"/>
              <a:t>локального;</a:t>
            </a:r>
          </a:p>
          <a:p>
            <a:pPr>
              <a:buFontTx/>
              <a:buChar char="-"/>
            </a:pPr>
            <a:r>
              <a:rPr lang="ru-RU" dirty="0"/>
              <a:t>диффузного;</a:t>
            </a:r>
          </a:p>
          <a:p>
            <a:pPr>
              <a:buFontTx/>
              <a:buChar char="-"/>
            </a:pPr>
            <a:r>
              <a:rPr lang="ru-RU" dirty="0"/>
              <a:t>межзональных связей (качества проводимости нервных путей).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60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основе теоретических и научно-прикладных исследований была разработана интегративная программа «Комплексное нейропсихологическое сопровождение развития ребенка». </a:t>
            </a:r>
          </a:p>
        </p:txBody>
      </p:sp>
    </p:spTree>
    <p:extLst>
      <p:ext uri="{BB962C8B-B14F-4D97-AF65-F5344CB8AC3E}">
        <p14:creationId xmlns:p14="http://schemas.microsoft.com/office/powerpoint/2010/main" val="402867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83568" y="548680"/>
            <a:ext cx="7992888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4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1 блок — энергетический блок, или блок регуляции уровня активности мозга.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ретикулярную формацию ствола мозга; </a:t>
            </a:r>
          </a:p>
          <a:p>
            <a:pPr>
              <a:buFontTx/>
              <a:buChar char="-"/>
            </a:pPr>
            <a:r>
              <a:rPr lang="ru-RU" dirty="0" smtClean="0"/>
              <a:t>неспецифические </a:t>
            </a:r>
            <a:r>
              <a:rPr lang="ru-RU" dirty="0"/>
              <a:t>структуры среднего мозга, его диэнцефальных отделов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лимбическую</a:t>
            </a:r>
            <a:r>
              <a:rPr lang="ru-RU" dirty="0"/>
              <a:t> систему;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медиобазальные</a:t>
            </a:r>
            <a:r>
              <a:rPr lang="ru-RU" dirty="0"/>
              <a:t> отделы коры лобных и височных долей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51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 — блок приема, переработки и хранения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экстероцептивной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(исходящей извне) информации.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Включает </a:t>
            </a:r>
            <a:r>
              <a:rPr lang="ru-RU" dirty="0"/>
              <a:t>основные анализаторский системы: зрительную, слуховую и кожно-кинестетическую, корковые зоны которых расположены в задних отделах больших полушарий головного мозга. Его мозговая организация обеспечивается задними (височными, теменными, затылочными и зонами их перекрытия) </a:t>
            </a:r>
            <a:r>
              <a:rPr lang="ru-RU" dirty="0" err="1"/>
              <a:t>конвекситальными</a:t>
            </a:r>
            <a:r>
              <a:rPr lang="ru-RU" dirty="0"/>
              <a:t> (наружными) отделами коры больших полушарий. Отчасти к этому блоку мозга примыкают и </a:t>
            </a:r>
            <a:r>
              <a:rPr lang="ru-RU" dirty="0" err="1"/>
              <a:t>премоторные</a:t>
            </a:r>
            <a:r>
              <a:rPr lang="ru-RU" dirty="0"/>
              <a:t> отделы, поскольку никакие переработка и хранение информации невозможны без элементов ее </a:t>
            </a:r>
            <a:r>
              <a:rPr lang="ru-RU" dirty="0" err="1" smtClean="0"/>
              <a:t>отреагирования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6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1404</Words>
  <Application>Microsoft Office PowerPoint</Application>
  <PresentationFormat>Экран (4:3)</PresentationFormat>
  <Paragraphs>176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Calibri</vt:lpstr>
      <vt:lpstr>Constantia</vt:lpstr>
      <vt:lpstr>Times New Roman</vt:lpstr>
      <vt:lpstr>Wingdings 2</vt:lpstr>
      <vt:lpstr>Поток</vt:lpstr>
      <vt:lpstr>Методы  нейропсихологической коррекции в работе с детьми  с ограниченными возможностями здоровья</vt:lpstr>
      <vt:lpstr>Презентация PowerPoint</vt:lpstr>
      <vt:lpstr>Презентация PowerPoint</vt:lpstr>
      <vt:lpstr>Нейропсихология – это… </vt:lpstr>
      <vt:lpstr>Что изучает нейропсихология?</vt:lpstr>
      <vt:lpstr>Презентация PowerPoint</vt:lpstr>
      <vt:lpstr>Презентация PowerPoint</vt:lpstr>
      <vt:lpstr>1 блок — энергетический блок, или блок регуляции уровня активности мозга. </vt:lpstr>
      <vt:lpstr>2 блок — блок приема, переработки и хранения экстероцептивной (исходящей извне) информации.</vt:lpstr>
      <vt:lpstr>3 блок — блок программирования, регуляции и контроля за протеканием психической деятельности</vt:lpstr>
      <vt:lpstr>Цветкова Любовь Семеновна  (21 марта 1929 - 16 июня 2016)</vt:lpstr>
      <vt:lpstr>Презентация PowerPoint</vt:lpstr>
      <vt:lpstr>Презентация PowerPoint</vt:lpstr>
      <vt:lpstr>Презентация PowerPoint</vt:lpstr>
      <vt:lpstr>Определение «фактора», предло­женное  Натальей Константиновной Корсаковой (2002).</vt:lpstr>
      <vt:lpstr>Презентация PowerPoint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Звенья процесса письма, их морфологическое и функциональное обеспечение </vt:lpstr>
      <vt:lpstr>Презентация PowerPoint</vt:lpstr>
      <vt:lpstr>Презентация PowerPoint</vt:lpstr>
      <vt:lpstr>1. Дыхательные упражнения</vt:lpstr>
      <vt:lpstr>2. Массаж и самомассаж.</vt:lpstr>
      <vt:lpstr>3. Растяжки</vt:lpstr>
      <vt:lpstr>4. Релаксация</vt:lpstr>
      <vt:lpstr>5. Глазодвигательные упражнения.</vt:lpstr>
      <vt:lpstr>6. Упражнения для оптимизации и стабилизации общего тонуса тела.  </vt:lpstr>
      <vt:lpstr>7. Упражнения для развития артикуляции.</vt:lpstr>
      <vt:lpstr>8. Упражнения на развитие межполушарного взаимодействия.</vt:lpstr>
      <vt:lpstr>9. Функциональные упражнения </vt:lpstr>
      <vt:lpstr>10. Коммуникативные упражнения</vt:lpstr>
      <vt:lpstr>Список используемой литературы: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нейропсихологической коррекции в работе с детьми  с ограниченными возможностями здоровья</dc:title>
  <dc:creator>User</dc:creator>
  <cp:lastModifiedBy>Кабинет №8-2</cp:lastModifiedBy>
  <cp:revision>49</cp:revision>
  <dcterms:created xsi:type="dcterms:W3CDTF">2018-03-10T07:37:30Z</dcterms:created>
  <dcterms:modified xsi:type="dcterms:W3CDTF">2018-03-13T10:50:39Z</dcterms:modified>
</cp:coreProperties>
</file>