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63" r:id="rId4"/>
    <p:sldId id="364" r:id="rId5"/>
    <p:sldId id="365" r:id="rId6"/>
    <p:sldId id="366" r:id="rId7"/>
    <p:sldId id="259" r:id="rId8"/>
    <p:sldId id="260" r:id="rId9"/>
    <p:sldId id="257" r:id="rId10"/>
    <p:sldId id="276" r:id="rId11"/>
    <p:sldId id="278" r:id="rId12"/>
    <p:sldId id="338" r:id="rId13"/>
    <p:sldId id="380" r:id="rId14"/>
    <p:sldId id="371" r:id="rId15"/>
    <p:sldId id="370" r:id="rId16"/>
    <p:sldId id="372" r:id="rId17"/>
    <p:sldId id="373" r:id="rId18"/>
    <p:sldId id="374" r:id="rId19"/>
    <p:sldId id="375" r:id="rId20"/>
    <p:sldId id="376" r:id="rId21"/>
    <p:sldId id="377" r:id="rId22"/>
    <p:sldId id="378" r:id="rId23"/>
    <p:sldId id="379" r:id="rId24"/>
    <p:sldId id="295" r:id="rId25"/>
    <p:sldId id="296" r:id="rId26"/>
    <p:sldId id="297" r:id="rId27"/>
    <p:sldId id="298" r:id="rId28"/>
    <p:sldId id="299" r:id="rId29"/>
    <p:sldId id="300" r:id="rId30"/>
    <p:sldId id="301" r:id="rId31"/>
    <p:sldId id="302" r:id="rId32"/>
    <p:sldId id="304" r:id="rId33"/>
    <p:sldId id="308"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68" r:id="rId57"/>
    <p:sldId id="339" r:id="rId58"/>
    <p:sldId id="340" r:id="rId59"/>
    <p:sldId id="341" r:id="rId60"/>
    <p:sldId id="351" r:id="rId61"/>
    <p:sldId id="352" r:id="rId62"/>
    <p:sldId id="353" r:id="rId63"/>
    <p:sldId id="369" r:id="rId64"/>
    <p:sldId id="354" r:id="rId65"/>
    <p:sldId id="355" r:id="rId66"/>
    <p:sldId id="356" r:id="rId67"/>
    <p:sldId id="357" r:id="rId68"/>
    <p:sldId id="358" r:id="rId69"/>
    <p:sldId id="359" r:id="rId70"/>
    <p:sldId id="360" r:id="rId71"/>
    <p:sldId id="361" r:id="rId72"/>
    <p:sldId id="350" r:id="rId73"/>
    <p:sldId id="342" r:id="rId74"/>
    <p:sldId id="343" r:id="rId75"/>
    <p:sldId id="344" r:id="rId76"/>
    <p:sldId id="345" r:id="rId77"/>
    <p:sldId id="346" r:id="rId78"/>
    <p:sldId id="347" r:id="rId79"/>
    <p:sldId id="348" r:id="rId80"/>
    <p:sldId id="382" r:id="rId81"/>
    <p:sldId id="385" r:id="rId82"/>
    <p:sldId id="386" r:id="rId83"/>
    <p:sldId id="383" r:id="rId84"/>
    <p:sldId id="384" r:id="rId85"/>
    <p:sldId id="292" r:id="rId86"/>
    <p:sldId id="279" r:id="rId87"/>
    <p:sldId id="280" r:id="rId88"/>
    <p:sldId id="281" r:id="rId89"/>
    <p:sldId id="334" r:id="rId90"/>
    <p:sldId id="335" r:id="rId91"/>
    <p:sldId id="336" r:id="rId92"/>
    <p:sldId id="387" r:id="rId93"/>
    <p:sldId id="285" r:id="rId94"/>
    <p:sldId id="286" r:id="rId95"/>
    <p:sldId id="388" r:id="rId96"/>
    <p:sldId id="389" r:id="rId97"/>
    <p:sldId id="390" r:id="rId98"/>
    <p:sldId id="391" r:id="rId99"/>
    <p:sldId id="392" r:id="rId100"/>
    <p:sldId id="293" r:id="rId101"/>
    <p:sldId id="289" r:id="rId102"/>
    <p:sldId id="290" r:id="rId103"/>
    <p:sldId id="261" r:id="rId104"/>
    <p:sldId id="262" r:id="rId105"/>
    <p:sldId id="263" r:id="rId106"/>
    <p:sldId id="264" r:id="rId107"/>
    <p:sldId id="265" r:id="rId108"/>
    <p:sldId id="266" r:id="rId109"/>
    <p:sldId id="268" r:id="rId110"/>
    <p:sldId id="381" r:id="rId111"/>
    <p:sldId id="393" r:id="rId1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09.10.2020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hyperlink" Target="https://topmpk.jimdofree.com/%D0%B4%D0%BB%D1%8F-%D0%BC%D0%B0%D0%BC-%D0%B8-%D0%BF%D0%B0%D0%BF/%D1%87%D1%82%D0%BE-%D1%82%D0%B0%D0%BA%D0%BE%D0%B5-%D0%BF%D0%BC%D0%BF%D0%BA-%D0%B8-%D0%BD%D0%B0%D0%B4%D0%BE-%D0%BB%D0%B8-%D0%B5%D1%91-%D0%B1%D0%BE%D1%8F%D1%82%D1%8C%D1%81%D1%8F/"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Эффективные коммуникации педагога с обучающимися и родителями</a:t>
            </a:r>
          </a:p>
        </p:txBody>
      </p:sp>
    </p:spTree>
    <p:extLst>
      <p:ext uri="{BB962C8B-B14F-4D97-AF65-F5344CB8AC3E}">
        <p14:creationId xmlns:p14="http://schemas.microsoft.com/office/powerpoint/2010/main" val="187288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1285875"/>
            <a:ext cx="7715250" cy="2986088"/>
          </a:xfrm>
          <a:prstGeom prst="rect">
            <a:avLst/>
          </a:prstGeom>
        </p:spPr>
        <p:txBody>
          <a:bodyPr>
            <a:spAutoFit/>
          </a:bodyPr>
          <a:lstStyle/>
          <a:p>
            <a:pPr fontAlgn="auto">
              <a:spcBef>
                <a:spcPts val="0"/>
              </a:spcBef>
              <a:spcAft>
                <a:spcPts val="0"/>
              </a:spcAft>
              <a:defRPr/>
            </a:pPr>
            <a:r>
              <a:rPr lang="ru-RU" sz="2000" i="1" cap="all" dirty="0">
                <a:solidFill>
                  <a:srgbClr val="C00000"/>
                </a:solidFill>
                <a:latin typeface="+mn-lt"/>
                <a:cs typeface="+mn-cs"/>
              </a:rPr>
              <a:t>Коммуникативная компетентность педагога</a:t>
            </a:r>
            <a:r>
              <a:rPr lang="ru-RU" sz="2000" cap="all" dirty="0">
                <a:solidFill>
                  <a:srgbClr val="C00000"/>
                </a:solidFill>
                <a:latin typeface="+mn-lt"/>
                <a:cs typeface="+mn-cs"/>
              </a:rPr>
              <a:t> – </a:t>
            </a:r>
          </a:p>
          <a:p>
            <a:pPr fontAlgn="auto">
              <a:spcBef>
                <a:spcPts val="0"/>
              </a:spcBef>
              <a:spcAft>
                <a:spcPts val="0"/>
              </a:spcAft>
              <a:defRPr/>
            </a:pPr>
            <a:endParaRPr lang="ru-RU" sz="2400" dirty="0">
              <a:latin typeface="+mn-lt"/>
              <a:cs typeface="+mn-cs"/>
            </a:endParaRPr>
          </a:p>
          <a:p>
            <a:pPr fontAlgn="auto">
              <a:lnSpc>
                <a:spcPct val="150000"/>
              </a:lnSpc>
              <a:spcBef>
                <a:spcPts val="0"/>
              </a:spcBef>
              <a:spcAft>
                <a:spcPts val="0"/>
              </a:spcAft>
              <a:defRPr/>
            </a:pPr>
            <a:r>
              <a:rPr lang="ru-RU" sz="2400" dirty="0">
                <a:latin typeface="Times New Roman" pitchFamily="18" charset="0"/>
                <a:cs typeface="Times New Roman" pitchFamily="18" charset="0"/>
              </a:rPr>
              <a:t>практическое владение приёмами общения, позволяющими осуществлять направленное результативное неразрушающее взаимодействие в системе «учитель-ученик» </a:t>
            </a:r>
          </a:p>
        </p:txBody>
      </p:sp>
      <p:pic>
        <p:nvPicPr>
          <p:cNvPr id="17409" name="Picture 1" descr="E:\ком комп.jpeg"/>
          <p:cNvPicPr>
            <a:picLocks noChangeAspect="1" noChangeArrowheads="1"/>
          </p:cNvPicPr>
          <p:nvPr/>
        </p:nvPicPr>
        <p:blipFill>
          <a:blip r:embed="rId2" cstate="print"/>
          <a:srcRect/>
          <a:stretch>
            <a:fillRect/>
          </a:stretch>
        </p:blipFill>
        <p:spPr bwMode="auto">
          <a:xfrm>
            <a:off x="5500688" y="4071938"/>
            <a:ext cx="2643187" cy="2033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48463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290637"/>
            <a:ext cx="7620000" cy="4276725"/>
          </a:xfrm>
          <a:prstGeom prst="rect">
            <a:avLst/>
          </a:prstGeom>
        </p:spPr>
      </p:pic>
    </p:spTree>
    <p:extLst>
      <p:ext uri="{BB962C8B-B14F-4D97-AF65-F5344CB8AC3E}">
        <p14:creationId xmlns:p14="http://schemas.microsoft.com/office/powerpoint/2010/main" val="36205975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785813"/>
            <a:ext cx="7572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C00000"/>
                </a:solidFill>
              </a:rPr>
              <a:t>     ТРЕХЧАСТНОЕ ЗАМЕЧАНИЕ</a:t>
            </a:r>
          </a:p>
        </p:txBody>
      </p:sp>
      <p:sp>
        <p:nvSpPr>
          <p:cNvPr id="22531" name="Rectangle 1"/>
          <p:cNvSpPr>
            <a:spLocks noChangeArrowheads="1"/>
          </p:cNvSpPr>
          <p:nvPr/>
        </p:nvSpPr>
        <p:spPr bwMode="auto">
          <a:xfrm>
            <a:off x="285750" y="1571625"/>
            <a:ext cx="8501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b="1" i="1">
                <a:latin typeface="Times New Roman" pitchFamily="18" charset="0"/>
                <a:cs typeface="Times New Roman" pitchFamily="18" charset="0"/>
              </a:rPr>
              <a:t> </a:t>
            </a:r>
            <a:endParaRPr lang="ru-RU" altLang="ru-RU" sz="1600"/>
          </a:p>
        </p:txBody>
      </p:sp>
      <p:sp>
        <p:nvSpPr>
          <p:cNvPr id="22532" name="Rectangle 1"/>
          <p:cNvSpPr>
            <a:spLocks noChangeArrowheads="1"/>
          </p:cNvSpPr>
          <p:nvPr/>
        </p:nvSpPr>
        <p:spPr bwMode="auto">
          <a:xfrm>
            <a:off x="4214813" y="2428875"/>
            <a:ext cx="4286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73325" algn="l"/>
              </a:tabLst>
              <a:defRPr>
                <a:solidFill>
                  <a:schemeClr val="tx1"/>
                </a:solidFill>
                <a:latin typeface="Arial" charset="0"/>
                <a:cs typeface="Arial" charset="0"/>
              </a:defRPr>
            </a:lvl1pPr>
            <a:lvl2pPr marL="742950" indent="-285750" eaLnBrk="0" hangingPunct="0">
              <a:tabLst>
                <a:tab pos="2473325" algn="l"/>
              </a:tabLst>
              <a:defRPr>
                <a:solidFill>
                  <a:schemeClr val="tx1"/>
                </a:solidFill>
                <a:latin typeface="Arial" charset="0"/>
                <a:cs typeface="Arial" charset="0"/>
              </a:defRPr>
            </a:lvl2pPr>
            <a:lvl3pPr marL="1143000" indent="-228600" eaLnBrk="0" hangingPunct="0">
              <a:tabLst>
                <a:tab pos="2473325" algn="l"/>
              </a:tabLst>
              <a:defRPr>
                <a:solidFill>
                  <a:schemeClr val="tx1"/>
                </a:solidFill>
                <a:latin typeface="Arial" charset="0"/>
                <a:cs typeface="Arial" charset="0"/>
              </a:defRPr>
            </a:lvl3pPr>
            <a:lvl4pPr marL="1600200" indent="-228600" eaLnBrk="0" hangingPunct="0">
              <a:tabLst>
                <a:tab pos="2473325" algn="l"/>
              </a:tabLst>
              <a:defRPr>
                <a:solidFill>
                  <a:schemeClr val="tx1"/>
                </a:solidFill>
                <a:latin typeface="Arial" charset="0"/>
                <a:cs typeface="Arial" charset="0"/>
              </a:defRPr>
            </a:lvl4pPr>
            <a:lvl5pPr marL="2057400" indent="-228600" eaLnBrk="0" hangingPunct="0">
              <a:tabLst>
                <a:tab pos="24733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733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733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733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73325" algn="l"/>
              </a:tabLst>
              <a:defRPr>
                <a:solidFill>
                  <a:schemeClr val="tx1"/>
                </a:solidFill>
                <a:latin typeface="Arial" charset="0"/>
                <a:cs typeface="Arial" charset="0"/>
              </a:defRPr>
            </a:lvl9pPr>
          </a:lstStyle>
          <a:p>
            <a:pPr eaLnBrk="1" hangingPunct="1">
              <a:lnSpc>
                <a:spcPct val="150000"/>
              </a:lnSpc>
              <a:buFontTx/>
              <a:buChar char="-"/>
            </a:pPr>
            <a:r>
              <a:rPr lang="ru-RU" altLang="ru-RU" dirty="0">
                <a:latin typeface="Times New Roman" pitchFamily="18" charset="0"/>
                <a:cs typeface="Times New Roman" pitchFamily="18" charset="0"/>
              </a:rPr>
              <a:t>  способствует появлению у учеников</a:t>
            </a:r>
          </a:p>
          <a:p>
            <a:pPr eaLnBrk="1" hangingPunct="1">
              <a:lnSpc>
                <a:spcPct val="150000"/>
              </a:lnSpc>
            </a:pPr>
            <a:r>
              <a:rPr lang="ru-RU" altLang="ru-RU" dirty="0">
                <a:latin typeface="Times New Roman" pitchFamily="18" charset="0"/>
                <a:cs typeface="Times New Roman" pitchFamily="18" charset="0"/>
              </a:rPr>
              <a:t>   желания изменить поведение</a:t>
            </a:r>
          </a:p>
          <a:p>
            <a:pPr eaLnBrk="1" hangingPunct="1">
              <a:lnSpc>
                <a:spcPct val="150000"/>
              </a:lnSpc>
            </a:pPr>
            <a:endParaRPr lang="ru-RU" altLang="ru-RU" sz="1200" dirty="0">
              <a:latin typeface="Times New Roman" pitchFamily="18" charset="0"/>
              <a:cs typeface="Times New Roman" pitchFamily="18" charset="0"/>
            </a:endParaRPr>
          </a:p>
          <a:p>
            <a:pPr>
              <a:lnSpc>
                <a:spcPct val="150000"/>
              </a:lnSpc>
              <a:buFontTx/>
              <a:buChar char="-"/>
            </a:pPr>
            <a:r>
              <a:rPr lang="ru-RU" altLang="ru-RU" dirty="0">
                <a:latin typeface="Times New Roman" pitchFamily="18" charset="0"/>
                <a:cs typeface="Times New Roman" pitchFamily="18" charset="0"/>
              </a:rPr>
              <a:t>  содержит минимальную негативную</a:t>
            </a:r>
          </a:p>
          <a:p>
            <a:pPr>
              <a:lnSpc>
                <a:spcPct val="150000"/>
              </a:lnSpc>
            </a:pPr>
            <a:r>
              <a:rPr lang="ru-RU" altLang="ru-RU" dirty="0">
                <a:latin typeface="Times New Roman" pitchFamily="18" charset="0"/>
                <a:cs typeface="Times New Roman" pitchFamily="18" charset="0"/>
              </a:rPr>
              <a:t>   оценку ребёнка</a:t>
            </a:r>
          </a:p>
          <a:p>
            <a:pPr>
              <a:lnSpc>
                <a:spcPct val="150000"/>
              </a:lnSpc>
            </a:pPr>
            <a:endParaRPr lang="ru-RU" altLang="ru-RU" sz="1200" dirty="0">
              <a:latin typeface="Times New Roman" pitchFamily="18" charset="0"/>
              <a:cs typeface="Times New Roman" pitchFamily="18" charset="0"/>
            </a:endParaRPr>
          </a:p>
          <a:p>
            <a:pPr>
              <a:lnSpc>
                <a:spcPct val="150000"/>
              </a:lnSpc>
              <a:buFontTx/>
              <a:buChar char="-"/>
            </a:pPr>
            <a:r>
              <a:rPr lang="ru-RU" altLang="ru-RU" dirty="0">
                <a:latin typeface="Times New Roman" pitchFamily="18" charset="0"/>
                <a:cs typeface="Times New Roman" pitchFamily="18" charset="0"/>
              </a:rPr>
              <a:t>  не разрушает отношения</a:t>
            </a:r>
          </a:p>
          <a:p>
            <a:pPr>
              <a:lnSpc>
                <a:spcPct val="150000"/>
              </a:lnSpc>
            </a:pPr>
            <a:r>
              <a:rPr lang="ru-RU" altLang="ru-RU" dirty="0">
                <a:latin typeface="Times New Roman" pitchFamily="18" charset="0"/>
                <a:cs typeface="Times New Roman" pitchFamily="18" charset="0"/>
              </a:rPr>
              <a:t>   «учитель-ученик»</a:t>
            </a:r>
          </a:p>
        </p:txBody>
      </p:sp>
      <p:pic>
        <p:nvPicPr>
          <p:cNvPr id="30722" name="Picture 2" descr="E:\изо.jpeg"/>
          <p:cNvPicPr>
            <a:picLocks noChangeAspect="1" noChangeArrowheads="1"/>
          </p:cNvPicPr>
          <p:nvPr/>
        </p:nvPicPr>
        <p:blipFill>
          <a:blip r:embed="rId2" cstate="print"/>
          <a:srcRect/>
          <a:stretch>
            <a:fillRect/>
          </a:stretch>
        </p:blipFill>
        <p:spPr bwMode="auto">
          <a:xfrm>
            <a:off x="571500" y="2643188"/>
            <a:ext cx="285750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5941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50" y="1285875"/>
            <a:ext cx="7715250" cy="2986088"/>
          </a:xfrm>
          <a:prstGeom prst="rect">
            <a:avLst/>
          </a:prstGeom>
        </p:spPr>
        <p:txBody>
          <a:bodyPr>
            <a:spAutoFit/>
          </a:bodyPr>
          <a:lstStyle/>
          <a:p>
            <a:pPr fontAlgn="auto">
              <a:spcBef>
                <a:spcPts val="0"/>
              </a:spcBef>
              <a:spcAft>
                <a:spcPts val="0"/>
              </a:spcAft>
              <a:defRPr/>
            </a:pPr>
            <a:r>
              <a:rPr lang="ru-RU" sz="2000" i="1" cap="all" dirty="0">
                <a:solidFill>
                  <a:srgbClr val="C00000"/>
                </a:solidFill>
                <a:latin typeface="+mn-lt"/>
                <a:cs typeface="+mn-cs"/>
              </a:rPr>
              <a:t>Коммуникативная компетентность педагога</a:t>
            </a:r>
            <a:r>
              <a:rPr lang="ru-RU" sz="2000" cap="all" dirty="0">
                <a:solidFill>
                  <a:srgbClr val="C00000"/>
                </a:solidFill>
                <a:latin typeface="+mn-lt"/>
                <a:cs typeface="+mn-cs"/>
              </a:rPr>
              <a:t> – </a:t>
            </a:r>
          </a:p>
          <a:p>
            <a:pPr fontAlgn="auto">
              <a:spcBef>
                <a:spcPts val="0"/>
              </a:spcBef>
              <a:spcAft>
                <a:spcPts val="0"/>
              </a:spcAft>
              <a:defRPr/>
            </a:pPr>
            <a:endParaRPr lang="ru-RU" sz="2400" dirty="0">
              <a:latin typeface="+mn-lt"/>
              <a:cs typeface="+mn-cs"/>
            </a:endParaRPr>
          </a:p>
          <a:p>
            <a:pPr fontAlgn="auto">
              <a:lnSpc>
                <a:spcPct val="150000"/>
              </a:lnSpc>
              <a:spcBef>
                <a:spcPts val="0"/>
              </a:spcBef>
              <a:spcAft>
                <a:spcPts val="0"/>
              </a:spcAft>
              <a:defRPr/>
            </a:pPr>
            <a:r>
              <a:rPr lang="ru-RU" sz="2400" dirty="0">
                <a:latin typeface="Times New Roman" pitchFamily="18" charset="0"/>
                <a:cs typeface="Times New Roman" pitchFamily="18" charset="0"/>
              </a:rPr>
              <a:t>практическое владение приёмами общения, позволяющими осуществлять направленное результативное неразрушающее взаимодействие в системе «учитель-ученик» </a:t>
            </a:r>
          </a:p>
        </p:txBody>
      </p:sp>
      <p:pic>
        <p:nvPicPr>
          <p:cNvPr id="17409" name="Picture 1" descr="E:\ком комп.jpeg"/>
          <p:cNvPicPr>
            <a:picLocks noChangeAspect="1" noChangeArrowheads="1"/>
          </p:cNvPicPr>
          <p:nvPr/>
        </p:nvPicPr>
        <p:blipFill>
          <a:blip r:embed="rId2" cstate="print"/>
          <a:srcRect/>
          <a:stretch>
            <a:fillRect/>
          </a:stretch>
        </p:blipFill>
        <p:spPr bwMode="auto">
          <a:xfrm>
            <a:off x="5500688" y="4071938"/>
            <a:ext cx="2643187" cy="2033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3358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fontScale="85000" lnSpcReduction="10000"/>
          </a:bodyPr>
          <a:lstStyle/>
          <a:p>
            <a:endParaRPr lang="ru-RU" dirty="0"/>
          </a:p>
          <a:p>
            <a:r>
              <a:rPr lang="ru-RU" dirty="0"/>
              <a:t>1.    Умение устанавливать контакт.</a:t>
            </a:r>
          </a:p>
          <a:p>
            <a:r>
              <a:rPr lang="ru-RU" dirty="0"/>
              <a:t>Три фокуса внимания при установке контакта:</a:t>
            </a:r>
          </a:p>
          <a:p>
            <a:r>
              <a:rPr lang="ru-RU" dirty="0"/>
              <a:t>·       приветствие с улыбкой и обращением по имени, имени-отчеству;</a:t>
            </a:r>
          </a:p>
          <a:p>
            <a:r>
              <a:rPr lang="ru-RU" dirty="0"/>
              <a:t>·       установление эмоционального контакта (открытый взгляд, тембр и темп речи, мимика, жесты);</a:t>
            </a:r>
          </a:p>
          <a:p>
            <a:r>
              <a:rPr lang="ru-RU" dirty="0"/>
              <a:t>·       обеспечение собственного комфорта и комфорта собеседника (дистанция, снятие эмоционального напряжения, юмор, демонстрация своего расположения и подготовки к разговору).</a:t>
            </a:r>
          </a:p>
          <a:p>
            <a:endParaRPr lang="ru-RU" dirty="0"/>
          </a:p>
        </p:txBody>
      </p:sp>
    </p:spTree>
    <p:extLst>
      <p:ext uri="{BB962C8B-B14F-4D97-AF65-F5344CB8AC3E}">
        <p14:creationId xmlns:p14="http://schemas.microsoft.com/office/powerpoint/2010/main" val="29622346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fontScale="77500" lnSpcReduction="20000"/>
          </a:bodyPr>
          <a:lstStyle/>
          <a:p>
            <a:r>
              <a:rPr lang="ru-RU" dirty="0"/>
              <a:t>2.    Умение слушать;</a:t>
            </a:r>
          </a:p>
          <a:p>
            <a:r>
              <a:rPr lang="ru-RU" dirty="0"/>
              <a:t>«Слушать» и «слышать» совсем не одно и то же.  Различие в эффективном и неэффективном слушании. Надо понимать, что если человек молчит во время слушания, это совсем не означает, что он слышит собеседника. Активное слушание предполагает сознательное усилие человека понять смысл сказанного.  Для этого применяются так называемые Техники Активного Слушания (ТАС):</a:t>
            </a:r>
          </a:p>
          <a:p>
            <a:r>
              <a:rPr lang="ru-RU" dirty="0"/>
              <a:t>·       поддержка, присоединение (да-да, понимаю Вас, конечно, безусловно);</a:t>
            </a:r>
          </a:p>
          <a:p>
            <a:r>
              <a:rPr lang="ru-RU" dirty="0"/>
              <a:t>·       повторение (вы сказали, что….);</a:t>
            </a:r>
          </a:p>
          <a:p>
            <a:r>
              <a:rPr lang="ru-RU" dirty="0"/>
              <a:t>·       парафраз (другими словами...);</a:t>
            </a:r>
          </a:p>
          <a:p>
            <a:r>
              <a:rPr lang="ru-RU" dirty="0"/>
              <a:t>·       интерпретация (значит ли это, что…, вы имеете в виду…).</a:t>
            </a:r>
          </a:p>
          <a:p>
            <a:endParaRPr lang="ru-RU" dirty="0"/>
          </a:p>
        </p:txBody>
      </p:sp>
    </p:spTree>
    <p:extLst>
      <p:ext uri="{BB962C8B-B14F-4D97-AF65-F5344CB8AC3E}">
        <p14:creationId xmlns:p14="http://schemas.microsoft.com/office/powerpoint/2010/main" val="191976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3.    Умение задавать вопросы;	</a:t>
            </a:r>
          </a:p>
          <a:p>
            <a:r>
              <a:rPr lang="ru-RU" dirty="0"/>
              <a:t>Это умение должно дать возможность узнать нужную информацию, понять существующее положение дел. Вопросы должны показать желание и возможность быть полезным, полноценно описать ситуацию и разобраться в ней.</a:t>
            </a:r>
          </a:p>
          <a:p>
            <a:endParaRPr lang="ru-RU" dirty="0"/>
          </a:p>
        </p:txBody>
      </p:sp>
    </p:spTree>
    <p:extLst>
      <p:ext uri="{BB962C8B-B14F-4D97-AF65-F5344CB8AC3E}">
        <p14:creationId xmlns:p14="http://schemas.microsoft.com/office/powerpoint/2010/main" val="38560282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r>
              <a:rPr lang="ru-RU" dirty="0"/>
              <a:t>4.    Умение говорить;</a:t>
            </a:r>
          </a:p>
          <a:p>
            <a:r>
              <a:rPr lang="ru-RU" dirty="0"/>
              <a:t>Умение говорить на языке, понятном для собеседника. Сюда входит избегание употребления специальных терминов в беседе с непосвященным человеком и, наоборот, чрезмерное упрощение языка в беседе с профессионалом. Необходимо найти в каждом конкретном случае нужные слова, чтобы донести свое сообщение до собеседника.</a:t>
            </a:r>
          </a:p>
          <a:p>
            <a:endParaRPr lang="ru-RU" dirty="0"/>
          </a:p>
        </p:txBody>
      </p:sp>
    </p:spTree>
    <p:extLst>
      <p:ext uri="{BB962C8B-B14F-4D97-AF65-F5344CB8AC3E}">
        <p14:creationId xmlns:p14="http://schemas.microsoft.com/office/powerpoint/2010/main" val="38964594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r>
              <a:rPr lang="ru-RU" dirty="0"/>
              <a:t>5.    Умение завершать коммуникацию.</a:t>
            </a:r>
          </a:p>
          <a:p>
            <a:r>
              <a:rPr lang="ru-RU" dirty="0"/>
              <a:t>Выход из контакта для достижения цели коммуникации должен быть грамотным. Необходимо предусмотреть следующие моменты:</a:t>
            </a:r>
          </a:p>
          <a:p>
            <a:pPr marL="0" indent="0">
              <a:buNone/>
            </a:pPr>
            <a:r>
              <a:rPr lang="ru-RU" dirty="0"/>
              <a:t>·       выразить благодарность собеседнику;</a:t>
            </a:r>
          </a:p>
          <a:p>
            <a:pPr marL="0" indent="0">
              <a:buNone/>
            </a:pPr>
            <a:r>
              <a:rPr lang="ru-RU" dirty="0"/>
              <a:t>·       подытожить результатов разговора с проговариванием его ключевых моментов (итак, мы договорились о…);</a:t>
            </a:r>
          </a:p>
          <a:p>
            <a:r>
              <a:rPr lang="ru-RU" dirty="0"/>
              <a:t>       оставить возможность для возобновления, продолжения коммуникации (если будут вопросы или проблемы, обращайтесь).</a:t>
            </a:r>
          </a:p>
          <a:p>
            <a:endParaRPr lang="ru-RU" dirty="0"/>
          </a:p>
        </p:txBody>
      </p:sp>
    </p:spTree>
    <p:extLst>
      <p:ext uri="{BB962C8B-B14F-4D97-AF65-F5344CB8AC3E}">
        <p14:creationId xmlns:p14="http://schemas.microsoft.com/office/powerpoint/2010/main" val="20815090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r>
              <a:rPr lang="ru-RU" dirty="0"/>
              <a:t>приемы формирования доверительных отношений:</a:t>
            </a:r>
          </a:p>
          <a:p>
            <a:r>
              <a:rPr lang="ru-RU" dirty="0"/>
              <a:t>·       естественное поведение;	</a:t>
            </a:r>
          </a:p>
          <a:p>
            <a:r>
              <a:rPr lang="ru-RU" dirty="0"/>
              <a:t>·       внимательное и терпеливое выслушивание собеседника;</a:t>
            </a:r>
          </a:p>
          <a:p>
            <a:r>
              <a:rPr lang="ru-RU" dirty="0"/>
              <a:t>·       демонстрация своей заинтересованности и уважения;</a:t>
            </a:r>
          </a:p>
          <a:p>
            <a:r>
              <a:rPr lang="ru-RU" dirty="0"/>
              <a:t>·       демонстрация одобрения и поддержки;</a:t>
            </a:r>
          </a:p>
          <a:p>
            <a:r>
              <a:rPr lang="ru-RU" dirty="0"/>
              <a:t>·       искреннее реагирование на речь собеседника;</a:t>
            </a:r>
          </a:p>
          <a:p>
            <a:r>
              <a:rPr lang="ru-RU" dirty="0"/>
              <a:t>·       подчеркивание своей общности с собеседником;</a:t>
            </a:r>
          </a:p>
          <a:p>
            <a:r>
              <a:rPr lang="ru-RU" dirty="0"/>
              <a:t>·       избегание поспешных выводов;</a:t>
            </a:r>
          </a:p>
          <a:p>
            <a:r>
              <a:rPr lang="ru-RU" dirty="0"/>
              <a:t>·       произнесение вслух имени собеседника;</a:t>
            </a:r>
          </a:p>
          <a:p>
            <a:r>
              <a:rPr lang="ru-RU" dirty="0"/>
              <a:t>·       избегание как жалоб, так и  расхваливания себя и подчеркивания своих успехов и т.д.</a:t>
            </a:r>
          </a:p>
          <a:p>
            <a:endParaRPr lang="ru-RU" dirty="0"/>
          </a:p>
        </p:txBody>
      </p:sp>
    </p:spTree>
    <p:extLst>
      <p:ext uri="{BB962C8B-B14F-4D97-AF65-F5344CB8AC3E}">
        <p14:creationId xmlns:p14="http://schemas.microsoft.com/office/powerpoint/2010/main" val="42708430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a:t>Как отмечал В.А. Сухомлинский, «учителю следует начинать с элементарного, но вместе с тем и наитруднейшего — сформирования способности ощущать душевное состояние другого человека, уметь ставить себя на место другого в самых разных ситуациях». И далее: «Глухой к другим людям — останется глухим к самому себе: ему будет недоступно самое главное в самовоспитании — эмоциональная оценка собственных поступков».</a:t>
            </a:r>
          </a:p>
          <a:p>
            <a:endParaRPr lang="ru-RU" dirty="0"/>
          </a:p>
        </p:txBody>
      </p:sp>
    </p:spTree>
    <p:extLst>
      <p:ext uri="{BB962C8B-B14F-4D97-AF65-F5344CB8AC3E}">
        <p14:creationId xmlns:p14="http://schemas.microsoft.com/office/powerpoint/2010/main" val="277323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105835"/>
            <a:ext cx="4572000" cy="2554545"/>
          </a:xfrm>
          <a:prstGeom prst="rect">
            <a:avLst/>
          </a:prstGeom>
        </p:spPr>
        <p:txBody>
          <a:bodyPr>
            <a:spAutoFit/>
          </a:bodyPr>
          <a:lstStyle/>
          <a:p>
            <a:r>
              <a:rPr lang="ru-RU" sz="4000" b="1" dirty="0">
                <a:latin typeface="Times New Roman" panose="02020603050405020304" pitchFamily="18" charset="0"/>
                <a:cs typeface="Times New Roman" panose="02020603050405020304" pitchFamily="18" charset="0"/>
              </a:rPr>
              <a:t>Факторы, обеспечивающие эффективность общения</a:t>
            </a:r>
            <a:r>
              <a:rPr lang="ru-RU" sz="4000" dirty="0"/>
              <a:t>.</a:t>
            </a:r>
          </a:p>
        </p:txBody>
      </p:sp>
    </p:spTree>
    <p:extLst>
      <p:ext uri="{BB962C8B-B14F-4D97-AF65-F5344CB8AC3E}">
        <p14:creationId xmlns:p14="http://schemas.microsoft.com/office/powerpoint/2010/main" val="17660007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837E96B5-B848-4BAA-80CF-13B122ED72EE}"/>
              </a:ext>
            </a:extLst>
          </p:cNvPr>
          <p:cNvGraphicFramePr>
            <a:graphicFrameLocks noGrp="1"/>
          </p:cNvGraphicFramePr>
          <p:nvPr>
            <p:extLst>
              <p:ext uri="{D42A27DB-BD31-4B8C-83A1-F6EECF244321}">
                <p14:modId xmlns:p14="http://schemas.microsoft.com/office/powerpoint/2010/main" val="3241650267"/>
              </p:ext>
            </p:extLst>
          </p:nvPr>
        </p:nvGraphicFramePr>
        <p:xfrm>
          <a:off x="827584" y="144698"/>
          <a:ext cx="7920880" cy="6568604"/>
        </p:xfrm>
        <a:graphic>
          <a:graphicData uri="http://schemas.openxmlformats.org/drawingml/2006/table">
            <a:tbl>
              <a:tblPr firstRow="1" firstCol="1" bandRow="1"/>
              <a:tblGrid>
                <a:gridCol w="4639338">
                  <a:extLst>
                    <a:ext uri="{9D8B030D-6E8A-4147-A177-3AD203B41FA5}">
                      <a16:colId xmlns:a16="http://schemas.microsoft.com/office/drawing/2014/main" val="2597523108"/>
                    </a:ext>
                  </a:extLst>
                </a:gridCol>
                <a:gridCol w="3281542">
                  <a:extLst>
                    <a:ext uri="{9D8B030D-6E8A-4147-A177-3AD203B41FA5}">
                      <a16:colId xmlns:a16="http://schemas.microsoft.com/office/drawing/2014/main" val="2954864471"/>
                    </a:ext>
                  </a:extLst>
                </a:gridCol>
              </a:tblGrid>
              <a:tr h="62452">
                <a:tc>
                  <a:txBody>
                    <a:bodyPr/>
                    <a:lstStyle/>
                    <a:p>
                      <a:pPr>
                        <a:lnSpc>
                          <a:spcPct val="107000"/>
                        </a:lnSpc>
                        <a:spcAft>
                          <a:spcPts val="80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ЭТИЧНО</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НЕЭТИЧНО</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258187"/>
                  </a:ext>
                </a:extLst>
              </a:tr>
              <a:tr h="109385">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В разговоре называть ребенка по имени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a:effectLst/>
                          <a:latin typeface="Times New Roman" panose="02020603050405020304" pitchFamily="18" charset="0"/>
                          <a:ea typeface="Calibri" panose="020F0502020204030204" pitchFamily="34" charset="0"/>
                          <a:cs typeface="Times New Roman" panose="02020603050405020304" pitchFamily="18" charset="0"/>
                        </a:rPr>
                        <a:t>Говорить: «Ваш ребенок»</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984924"/>
                  </a:ext>
                </a:extLst>
              </a:tr>
              <a:tr h="224442">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Обращаться к родителям по имени и отчеству или по имени, предварительно спросив разрешения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a:effectLst/>
                          <a:latin typeface="Times New Roman" panose="02020603050405020304" pitchFamily="18" charset="0"/>
                          <a:ea typeface="Calibri" panose="020F0502020204030204" pitchFamily="34" charset="0"/>
                          <a:cs typeface="Times New Roman" panose="02020603050405020304" pitchFamily="18" charset="0"/>
                        </a:rPr>
                        <a:t>Обращаться «мамочка»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687388"/>
                  </a:ext>
                </a:extLst>
              </a:tr>
              <a:tr h="339502">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Использовать выражения: ментальные проблемы; недостаточный уровень интеллектуального развития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a:effectLst/>
                          <a:latin typeface="Times New Roman" panose="02020603050405020304" pitchFamily="18" charset="0"/>
                          <a:ea typeface="Calibri" panose="020F0502020204030204" pitchFamily="34" charset="0"/>
                          <a:cs typeface="Times New Roman" panose="02020603050405020304" pitchFamily="18" charset="0"/>
                        </a:rPr>
                        <a:t>Употреблять термин «умственно отсталый»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253075"/>
                  </a:ext>
                </a:extLst>
              </a:tr>
              <a:tr h="224442">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Обсуждать проблемы ребенка только с родителями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a:effectLst/>
                          <a:latin typeface="Times New Roman" panose="02020603050405020304" pitchFamily="18" charset="0"/>
                          <a:ea typeface="Calibri" panose="020F0502020204030204" pitchFamily="34" charset="0"/>
                          <a:cs typeface="Times New Roman" panose="02020603050405020304" pitchFamily="18" charset="0"/>
                        </a:rPr>
                        <a:t>Обсуждать проблемы ребенка в присутствии других людей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921305"/>
                  </a:ext>
                </a:extLst>
              </a:tr>
              <a:tr h="454560">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Если требуется сравнение с детьми без проблем в развитии, использовать выражения: дети с типичным развитием; при типичном развитии обычно дети…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Употреблять слова «здоровые, нормальные дети»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035848"/>
                  </a:ext>
                </a:extLst>
              </a:tr>
              <a:tr h="454560">
                <a:tc>
                  <a:txBody>
                    <a:bodyPr/>
                    <a:lstStyle/>
                    <a:p>
                      <a:pPr>
                        <a:lnSpc>
                          <a:spcPct val="107000"/>
                        </a:lnSpc>
                        <a:spcAft>
                          <a:spcPts val="800"/>
                        </a:spcAft>
                      </a:pPr>
                      <a:r>
                        <a:rPr lang="ru-RU" sz="1000">
                          <a:effectLst/>
                          <a:latin typeface="Times New Roman" panose="02020603050405020304" pitchFamily="18" charset="0"/>
                          <a:ea typeface="Calibri" panose="020F0502020204030204" pitchFamily="34" charset="0"/>
                          <a:cs typeface="Times New Roman" panose="02020603050405020304" pitchFamily="18" charset="0"/>
                        </a:rPr>
                        <a:t>Если ребенок маленький, сказать: Как хорошо, что вы рано заметили проблемы и обратились за помощью. Если ребенок большой, вообще не касаться этой темы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Говорить:» вы очень поздно обратились»; «где вы раньше были?» и т.п.</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82484"/>
                  </a:ext>
                </a:extLst>
              </a:tr>
              <a:tr h="799737">
                <a:tc>
                  <a:txBody>
                    <a:bodyPr/>
                    <a:lstStyle/>
                    <a:p>
                      <a:pPr>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ребенок на приеме не демонстрирует тот или иной навык, а родители утверждают, что дома он может это делать, следует сказать: «По-видимому, у Пети нет генерализации этого навыка. Он может это делать только в определенном месте и с некоторыми людьми. В таком случае, наша задача добиться генерализации навыка».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Говорить: «Нет, он не может этого сделать, вы же видите, он не выполняет инструкцию»</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927662"/>
                  </a:ext>
                </a:extLst>
              </a:tr>
              <a:tr h="578430">
                <a:tc>
                  <a:txBody>
                    <a:bodyPr/>
                    <a:lstStyle/>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Употреблять слово «пока»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«Ваня пока не может»</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«Пока у Левы не получается…»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Просто констатировать отсутствие навыка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449102"/>
                  </a:ext>
                </a:extLst>
              </a:tr>
              <a:tr h="339502">
                <a:tc>
                  <a:txBody>
                    <a:bodyPr/>
                    <a:lstStyle/>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ребенок по каким-то причинам не может заниматься в конкретной группе, сказать: «Эта группа не для Пети»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Говорить: «Петя не подходит для этой группы»</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345816"/>
                  </a:ext>
                </a:extLst>
              </a:tr>
              <a:tr h="569619">
                <a:tc>
                  <a:txBody>
                    <a:bodyPr/>
                    <a:lstStyle/>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групповые занятия на данном этапе развития невозможны, следует сказать: «Те навыки, которым необходимо обучать в первую очередь, проще и эффективней формировать на индивидуальных занятиях»</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Говорить: «О групповых занятиях не может быть и речи, он не потянет группу, он будет другим мешать»</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697522"/>
                  </a:ext>
                </a:extLst>
              </a:tr>
              <a:tr h="799737">
                <a:tc>
                  <a:txBody>
                    <a:bodyPr/>
                    <a:lstStyle/>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После каждого занятия обязательно подвести итог и отметить результат: «Сегодня мы учились складывать пазл из 2х частей. Миша может сделать это самостоятельно. Он научился с минимальной подсказкой показывать части тела. Мы начали учиться сортировать предметы по цвету, пока это получается с помощью</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Указывать только на недостатки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202036"/>
                  </a:ext>
                </a:extLst>
              </a:tr>
              <a:tr h="454560">
                <a:tc>
                  <a:txBody>
                    <a:bodyPr/>
                    <a:lstStyle/>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не удастся сформировать какой-то навык, сказать : «Пока у меня не получается научить Аню решать примеры. Я подумаю, посоветуюсь  с коллегами и попробую другие способы»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Говорить: «Она никак не научиться решать примеры, бьемся, бьемся и ни с места»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017615"/>
                  </a:ext>
                </a:extLst>
              </a:tr>
              <a:tr h="684677">
                <a:tc>
                  <a:txBody>
                    <a:bodyPr/>
                    <a:lstStyle/>
                    <a:p>
                      <a:pPr algn="just">
                        <a:lnSpc>
                          <a:spcPct val="107000"/>
                        </a:lnSpc>
                        <a:spcAft>
                          <a:spcPts val="800"/>
                        </a:spcAft>
                      </a:pPr>
                      <a:r>
                        <a:rPr lang="ru-RU" sz="1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приходится обсуждать проблему инвалидности при том, что родители не слишком хотят это делать, сказать: «Вы можете не оформлять инвалидность, но она дает вам ряд финансовых преимуществ. Если будет прогресс, инвалидность снимут»</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Говорить: «Почему вы до сих пор не оформили инвалидность? Все оформляют»</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2801" marR="3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969129"/>
                  </a:ext>
                </a:extLst>
              </a:tr>
            </a:tbl>
          </a:graphicData>
        </a:graphic>
      </p:graphicFrame>
    </p:spTree>
    <p:extLst>
      <p:ext uri="{BB962C8B-B14F-4D97-AF65-F5344CB8AC3E}">
        <p14:creationId xmlns:p14="http://schemas.microsoft.com/office/powerpoint/2010/main" val="19296195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AE0079-F160-47B8-BFF3-7BD39AE588F3}"/>
              </a:ext>
            </a:extLst>
          </p:cNvPr>
          <p:cNvSpPr txBox="1"/>
          <p:nvPr/>
        </p:nvSpPr>
        <p:spPr>
          <a:xfrm>
            <a:off x="755576" y="657472"/>
            <a:ext cx="7128792" cy="5543056"/>
          </a:xfrm>
          <a:prstGeom prst="rect">
            <a:avLst/>
          </a:prstGeom>
          <a:noFill/>
        </p:spPr>
        <p:txBody>
          <a:bodyPr wrap="square">
            <a:spAutoFit/>
          </a:bodyPr>
          <a:lstStyle/>
          <a:p>
            <a:pPr algn="ctr">
              <a:lnSpc>
                <a:spcPct val="107000"/>
              </a:lnSpc>
              <a:spcAft>
                <a:spcPts val="800"/>
              </a:spcAft>
            </a:pPr>
            <a:r>
              <a:rPr lang="ru-RU" sz="1600" dirty="0" err="1">
                <a:effectLst/>
                <a:latin typeface="Calibri" panose="020F0502020204030204" pitchFamily="34" charset="0"/>
                <a:ea typeface="Calibri" panose="020F0502020204030204" pitchFamily="34" charset="0"/>
                <a:cs typeface="Times New Roman" panose="02020603050405020304" pitchFamily="18" charset="0"/>
              </a:rPr>
              <a:t>Дата_____________________ФИО</a:t>
            </a:r>
            <a:r>
              <a:rPr lang="ru-RU" sz="1600" dirty="0">
                <a:effectLst/>
                <a:latin typeface="Calibri" panose="020F0502020204030204" pitchFamily="34" charset="0"/>
                <a:ea typeface="Calibri" panose="020F0502020204030204" pitchFamily="34" charset="0"/>
                <a:cs typeface="Times New Roman" panose="02020603050405020304" pitchFamily="18" charset="0"/>
              </a:rPr>
              <a:t>______________________________</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Экспресс-тест по теме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Эффективные коммуникации педагога с детьми и родителями.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200" dirty="0">
                <a:effectLst/>
                <a:latin typeface="Calibri" panose="020F0502020204030204" pitchFamily="34" charset="0"/>
                <a:ea typeface="Calibri" panose="020F0502020204030204" pitchFamily="34" charset="0"/>
                <a:cs typeface="Times New Roman" panose="02020603050405020304" pitchFamily="18" charset="0"/>
              </a:rPr>
              <a:t> 1. </a:t>
            </a:r>
            <a:r>
              <a:rPr lang="ru-RU" sz="1800" dirty="0">
                <a:effectLst/>
                <a:latin typeface="Calibri" panose="020F0502020204030204" pitchFamily="34" charset="0"/>
                <a:ea typeface="Calibri" panose="020F0502020204030204" pitchFamily="34" charset="0"/>
                <a:cs typeface="Times New Roman" panose="02020603050405020304" pitchFamily="18" charset="0"/>
              </a:rPr>
              <a:t>Эмпатия это: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ru-RU" sz="1800" dirty="0">
                <a:effectLst/>
                <a:latin typeface="Calibri" panose="020F0502020204030204" pitchFamily="34" charset="0"/>
                <a:ea typeface="Calibri" panose="020F0502020204030204" pitchFamily="34" charset="0"/>
                <a:cs typeface="Times New Roman" panose="02020603050405020304" pitchFamily="18" charset="0"/>
              </a:rPr>
              <a:t>А. Характеристика волевой сферы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ru-RU" sz="1800" dirty="0">
                <a:effectLst/>
                <a:latin typeface="Calibri" panose="020F0502020204030204" pitchFamily="34" charset="0"/>
                <a:ea typeface="Calibri" panose="020F0502020204030204" pitchFamily="34" charset="0"/>
                <a:cs typeface="Times New Roman" panose="02020603050405020304" pitchFamily="18" charset="0"/>
              </a:rPr>
              <a:t>Б. Симптом депрессии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ru-RU" sz="1800" dirty="0">
                <a:effectLst/>
                <a:latin typeface="Calibri" panose="020F0502020204030204" pitchFamily="34" charset="0"/>
                <a:ea typeface="Calibri" panose="020F0502020204030204" pitchFamily="34" charset="0"/>
                <a:cs typeface="Times New Roman" panose="02020603050405020304" pitchFamily="18" charset="0"/>
              </a:rPr>
              <a:t>В. Способность сопереживать</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ru-RU" sz="1800" dirty="0">
                <a:effectLst/>
                <a:latin typeface="Calibri" panose="020F0502020204030204" pitchFamily="34" charset="0"/>
                <a:ea typeface="Calibri" panose="020F0502020204030204" pitchFamily="34" charset="0"/>
                <a:cs typeface="Times New Roman" panose="02020603050405020304" pitchFamily="18" charset="0"/>
              </a:rPr>
              <a:t> 2. Вернитесь к сообщению мамы на слайде 58 и приведите несколько аргументов «ЗА» прохождение обучающимся ПМПК.</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3. Ситуация: Ученик нарушает дисциплину на уроке. Сформулируйте «Ты-высказывание» и «Я-высказывание»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2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1819275"/>
            <a:ext cx="84296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143000" y="928688"/>
            <a:ext cx="70008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rgbClr val="C00000"/>
                </a:solidFill>
              </a:rPr>
              <a:t>МОДЕЛЬ ЭФФЕКТИВНОЙ КОММУНИКАЦИИ</a:t>
            </a:r>
          </a:p>
        </p:txBody>
      </p:sp>
    </p:spTree>
    <p:extLst>
      <p:ext uri="{BB962C8B-B14F-4D97-AF65-F5344CB8AC3E}">
        <p14:creationId xmlns:p14="http://schemas.microsoft.com/office/powerpoint/2010/main" val="32311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552F0-4510-4548-8938-EEDC8A426E42}"/>
              </a:ext>
            </a:extLst>
          </p:cNvPr>
          <p:cNvSpPr>
            <a:spLocks noGrp="1"/>
          </p:cNvSpPr>
          <p:nvPr>
            <p:ph type="title"/>
          </p:nvPr>
        </p:nvSpPr>
        <p:spPr/>
        <p:txBody>
          <a:bodyPr>
            <a:normAutofit fontScale="90000"/>
          </a:bodyPr>
          <a:lstStyle/>
          <a:p>
            <a:r>
              <a:rPr lang="ru-RU" dirty="0"/>
              <a:t>Категории детей с нарушениями общения</a:t>
            </a:r>
          </a:p>
        </p:txBody>
      </p:sp>
      <p:sp>
        <p:nvSpPr>
          <p:cNvPr id="12" name="TextBox 11">
            <a:extLst>
              <a:ext uri="{FF2B5EF4-FFF2-40B4-BE49-F238E27FC236}">
                <a16:creationId xmlns:a16="http://schemas.microsoft.com/office/drawing/2014/main" id="{EA7221EB-D734-407F-9953-E8153FF4FE39}"/>
              </a:ext>
            </a:extLst>
          </p:cNvPr>
          <p:cNvSpPr txBox="1"/>
          <p:nvPr/>
        </p:nvSpPr>
        <p:spPr>
          <a:xfrm>
            <a:off x="899592" y="1556792"/>
            <a:ext cx="7344816" cy="4613058"/>
          </a:xfrm>
          <a:prstGeom prst="rect">
            <a:avLst/>
          </a:prstGeom>
          <a:noFill/>
        </p:spPr>
        <p:txBody>
          <a:bodyPr wrap="square">
            <a:spAutoFit/>
          </a:bodyPr>
          <a:lstStyle/>
          <a:p>
            <a:pPr>
              <a:lnSpc>
                <a:spcPct val="150000"/>
              </a:lnSpc>
            </a:pPr>
            <a:r>
              <a:rPr lang="ru-RU" sz="1800" dirty="0">
                <a:solidFill>
                  <a:srgbClr val="000000"/>
                </a:solidFill>
                <a:effectLst/>
                <a:latin typeface="Times New Roman" panose="02020603050405020304" pitchFamily="18" charset="0"/>
                <a:ea typeface="Times New Roman" panose="02020603050405020304" pitchFamily="18" charset="0"/>
              </a:rPr>
              <a:t>Можно выделить три группы трудностей, которые чаще всего наблюдаются в общения детей и подростков, это:</a:t>
            </a:r>
            <a:endParaRPr lang="ru-RU" sz="1600" dirty="0">
              <a:effectLst/>
              <a:latin typeface="Times New Roman" panose="02020603050405020304" pitchFamily="18" charset="0"/>
              <a:ea typeface="Times New Roman" panose="02020603050405020304" pitchFamily="18" charset="0"/>
            </a:endParaRPr>
          </a:p>
          <a:p>
            <a:pPr>
              <a:lnSpc>
                <a:spcPct val="150000"/>
              </a:lnSpc>
            </a:pPr>
            <a:r>
              <a:rPr lang="ru-RU" sz="1200" dirty="0">
                <a:solidFill>
                  <a:srgbClr val="000000"/>
                </a:solidFill>
                <a:effectLst/>
                <a:latin typeface="Open San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трудности, возникшие в связи с дефектами развития ребенка (нарушение речевого развития, умственная отсталость, задержки психического развития и др.);</a:t>
            </a:r>
            <a:endParaRPr lang="ru-RU" sz="1600" dirty="0">
              <a:effectLst/>
              <a:latin typeface="Times New Roman" panose="02020603050405020304" pitchFamily="18" charset="0"/>
              <a:ea typeface="Times New Roman" panose="02020603050405020304" pitchFamily="18" charset="0"/>
            </a:endParaRPr>
          </a:p>
          <a:p>
            <a:pPr>
              <a:lnSpc>
                <a:spcPct val="150000"/>
              </a:lnSpc>
            </a:pPr>
            <a:r>
              <a:rPr lang="ru-RU" sz="1200" dirty="0">
                <a:solidFill>
                  <a:srgbClr val="000000"/>
                </a:solidFill>
                <a:effectLst/>
                <a:latin typeface="Open San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трудности общения, порожденные социальными факторами (социальная изоляция , педагогическая запущенность, трудновоспитуемость и др.);</a:t>
            </a:r>
            <a:endParaRPr lang="ru-RU" sz="1600" dirty="0">
              <a:effectLst/>
              <a:latin typeface="Times New Roman" panose="02020603050405020304" pitchFamily="18" charset="0"/>
              <a:ea typeface="Times New Roman" panose="02020603050405020304" pitchFamily="18" charset="0"/>
            </a:endParaRPr>
          </a:p>
          <a:p>
            <a:pPr>
              <a:lnSpc>
                <a:spcPct val="150000"/>
              </a:lnSpc>
            </a:pPr>
            <a:r>
              <a:rPr lang="ru-RU" sz="1200" dirty="0">
                <a:solidFill>
                  <a:srgbClr val="000000"/>
                </a:solidFill>
                <a:effectLst/>
                <a:latin typeface="Open Sans"/>
                <a:ea typeface="Times New Roman" panose="02020603050405020304" pitchFamily="18" charset="0"/>
              </a:rPr>
              <a:t>— </a:t>
            </a:r>
            <a:r>
              <a:rPr lang="ru-RU" sz="1800" dirty="0">
                <a:solidFill>
                  <a:srgbClr val="000000"/>
                </a:solidFill>
                <a:effectLst/>
                <a:latin typeface="Times New Roman" panose="02020603050405020304" pitchFamily="18" charset="0"/>
                <a:ea typeface="Times New Roman" panose="02020603050405020304" pitchFamily="18" charset="0"/>
              </a:rPr>
              <a:t>трудности, обусловленные индивидуально-типологическими особенностями (темперамента, характера, эмоциональных состояний и др.).</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979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E4BD5D-5D55-4098-AC8C-5F9029513798}"/>
              </a:ext>
            </a:extLst>
          </p:cNvPr>
          <p:cNvSpPr>
            <a:spLocks noGrp="1"/>
          </p:cNvSpPr>
          <p:nvPr>
            <p:ph type="title"/>
          </p:nvPr>
        </p:nvSpPr>
        <p:spPr/>
        <p:txBody>
          <a:bodyPr>
            <a:normAutofit/>
          </a:bodyPr>
          <a:lstStyle/>
          <a:p>
            <a:r>
              <a:rPr lang="ru-RU" sz="2400" dirty="0"/>
              <a:t>Дети с ОВЗ</a:t>
            </a:r>
          </a:p>
        </p:txBody>
      </p:sp>
      <p:sp>
        <p:nvSpPr>
          <p:cNvPr id="4" name="TextBox 3">
            <a:extLst>
              <a:ext uri="{FF2B5EF4-FFF2-40B4-BE49-F238E27FC236}">
                <a16:creationId xmlns:a16="http://schemas.microsoft.com/office/drawing/2014/main" id="{2D877A5A-A905-49E5-A062-06ECDD668F2B}"/>
              </a:ext>
            </a:extLst>
          </p:cNvPr>
          <p:cNvSpPr txBox="1"/>
          <p:nvPr/>
        </p:nvSpPr>
        <p:spPr>
          <a:xfrm>
            <a:off x="971600" y="1417638"/>
            <a:ext cx="6840760" cy="3693319"/>
          </a:xfrm>
          <a:prstGeom prst="rect">
            <a:avLst/>
          </a:prstGeom>
          <a:noFill/>
        </p:spPr>
        <p:txBody>
          <a:bodyPr wrap="square">
            <a:spAutoFit/>
          </a:bodyPr>
          <a:lstStyle/>
          <a:p>
            <a:r>
              <a:rPr lang="ru-RU" dirty="0"/>
              <a:t>В современном мире, к детям с </a:t>
            </a:r>
            <a:r>
              <a:rPr lang="ru-RU" b="1" dirty="0"/>
              <a:t>ограниченными возможностями здоровья</a:t>
            </a:r>
            <a:r>
              <a:rPr lang="ru-RU" dirty="0"/>
              <a:t> относятся такие дети, состояние </a:t>
            </a:r>
            <a:r>
              <a:rPr lang="ru-RU" b="1" dirty="0"/>
              <a:t>здоровья</a:t>
            </a:r>
            <a:r>
              <a:rPr lang="ru-RU" dirty="0"/>
              <a:t> которых препятствует освоению образовательных </a:t>
            </a:r>
            <a:r>
              <a:rPr lang="ru-RU" b="1" dirty="0"/>
              <a:t>программ</a:t>
            </a:r>
            <a:r>
              <a:rPr lang="ru-RU" dirty="0"/>
              <a:t> вне специальных условий обучения и воспитания [2]. В освоении образовательной </a:t>
            </a:r>
            <a:r>
              <a:rPr lang="ru-RU" b="1" dirty="0"/>
              <a:t>программы</a:t>
            </a:r>
            <a:r>
              <a:rPr lang="ru-RU" dirty="0"/>
              <a:t> основную роль играет </a:t>
            </a:r>
            <a:r>
              <a:rPr lang="ru-RU" b="1" dirty="0"/>
              <a:t>общение</a:t>
            </a:r>
            <a:r>
              <a:rPr lang="ru-RU" dirty="0"/>
              <a:t>, как со сверстниками, так с взрослыми.</a:t>
            </a:r>
          </a:p>
          <a:p>
            <a:r>
              <a:rPr lang="ru-RU" dirty="0"/>
              <a:t>Отклонения в развитии приводит к нарушению связи ребёнка с социумом. </a:t>
            </a:r>
            <a:r>
              <a:rPr lang="ru-RU" b="1" dirty="0"/>
              <a:t>Особенности поведения этих детей</a:t>
            </a:r>
            <a:r>
              <a:rPr lang="ru-RU" dirty="0"/>
              <a:t> препятствует спонтанному складыванию отношений и взаимодействий со сверстниками. Возникает необходимость развивать социальную компетентность, навыки </a:t>
            </a:r>
            <a:r>
              <a:rPr lang="ru-RU" b="1" dirty="0"/>
              <a:t>общения с окружающими</a:t>
            </a:r>
            <a:r>
              <a:rPr lang="ru-RU" dirty="0"/>
              <a:t>, чтобы преодолеть социальную изоляцию, расширить </a:t>
            </a:r>
            <a:r>
              <a:rPr lang="ru-RU" b="1" dirty="0"/>
              <a:t>возможности</a:t>
            </a:r>
            <a:r>
              <a:rPr lang="ru-RU" dirty="0"/>
              <a:t> произвольного взаимодействия со сверстниками.</a:t>
            </a:r>
          </a:p>
        </p:txBody>
      </p:sp>
    </p:spTree>
    <p:extLst>
      <p:ext uri="{BB962C8B-B14F-4D97-AF65-F5344CB8AC3E}">
        <p14:creationId xmlns:p14="http://schemas.microsoft.com/office/powerpoint/2010/main" val="73488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50A55-5241-4BFC-BD60-0E0C4E7A8B11}"/>
              </a:ext>
            </a:extLst>
          </p:cNvPr>
          <p:cNvSpPr txBox="1"/>
          <p:nvPr/>
        </p:nvSpPr>
        <p:spPr>
          <a:xfrm>
            <a:off x="1043608" y="908720"/>
            <a:ext cx="7200800" cy="3139321"/>
          </a:xfrm>
          <a:prstGeom prst="rect">
            <a:avLst/>
          </a:prstGeom>
          <a:noFill/>
        </p:spPr>
        <p:txBody>
          <a:bodyPr wrap="square">
            <a:spAutoFit/>
          </a:bodyPr>
          <a:lstStyle/>
          <a:p>
            <a:r>
              <a:rPr lang="ru-RU" dirty="0"/>
              <a:t>Характеристика </a:t>
            </a:r>
            <a:r>
              <a:rPr lang="ru-RU" b="1" dirty="0"/>
              <a:t>детей</a:t>
            </a:r>
            <a:r>
              <a:rPr lang="ru-RU" dirty="0"/>
              <a:t> с ОВЗ зависит от многих показателей, из которых определяющим является сам дефект. Ведь именно от него зависит дальнейшая практическая деятельность индивидуума. Существуют </a:t>
            </a:r>
            <a:r>
              <a:rPr lang="ru-RU" b="1" dirty="0"/>
              <a:t>особенности развития детей с ограниченными возможностями</a:t>
            </a:r>
            <a:r>
              <a:rPr lang="ru-RU" dirty="0"/>
              <a:t>, которые препятствуют их социальному становлению. Так, например, у </a:t>
            </a:r>
            <a:r>
              <a:rPr lang="ru-RU" b="1" dirty="0"/>
              <a:t>детей с ограниченными возможностями здоровья</a:t>
            </a:r>
            <a:r>
              <a:rPr lang="ru-RU" dirty="0"/>
              <a:t> наблюдается низкий уровень развития восприятия, недостаточно сформированы пространственные представления. Также дети невнимательны, с трудом переключаются с одной деятельности на другую. Память </a:t>
            </a:r>
            <a:r>
              <a:rPr lang="ru-RU" b="1" dirty="0"/>
              <a:t>ограничена в объеме</a:t>
            </a:r>
            <a:r>
              <a:rPr lang="ru-RU" dirty="0"/>
              <a:t>, снижена познавательная активность, отмечается замедленный темп переработки информации</a:t>
            </a:r>
          </a:p>
        </p:txBody>
      </p:sp>
    </p:spTree>
    <p:extLst>
      <p:ext uri="{BB962C8B-B14F-4D97-AF65-F5344CB8AC3E}">
        <p14:creationId xmlns:p14="http://schemas.microsoft.com/office/powerpoint/2010/main" val="383387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D63CF-8763-45F9-BCC9-F19A72EB06C9}"/>
              </a:ext>
            </a:extLst>
          </p:cNvPr>
          <p:cNvSpPr txBox="1"/>
          <p:nvPr/>
        </p:nvSpPr>
        <p:spPr>
          <a:xfrm>
            <a:off x="1187624" y="1030562"/>
            <a:ext cx="6696744" cy="3139321"/>
          </a:xfrm>
          <a:prstGeom prst="rect">
            <a:avLst/>
          </a:prstGeom>
          <a:noFill/>
        </p:spPr>
        <p:txBody>
          <a:bodyPr wrap="square">
            <a:spAutoFit/>
          </a:bodyPr>
          <a:lstStyle/>
          <a:p>
            <a:r>
              <a:rPr lang="ru-RU" dirty="0"/>
              <a:t> Страдает игровая деятельность, у </a:t>
            </a:r>
            <a:r>
              <a:rPr lang="ru-RU" b="1" dirty="0"/>
              <a:t>детей</a:t>
            </a:r>
            <a:r>
              <a:rPr lang="ru-RU" dirty="0"/>
              <a:t> с серьезным психическим отклонением не может быть сформирован сюжет, </a:t>
            </a:r>
            <a:r>
              <a:rPr lang="ru-RU" b="1" dirty="0"/>
              <a:t>способы общения</a:t>
            </a:r>
            <a:r>
              <a:rPr lang="ru-RU" dirty="0"/>
              <a:t> и игровые роли бедны. Имеются нарушения речевых функций, либо все компоненты языковой системы не сформированы . Перечисленные выше факторы связаны с интеллектуальной и социальной активностью ребенка. Детям сложно договориться, сосредоточить свое внимание на конкретном собеседнике </a:t>
            </a:r>
            <a:r>
              <a:rPr lang="ru-RU" i="1" dirty="0"/>
              <a:t>(взрослый или сверстник)</a:t>
            </a:r>
            <a:r>
              <a:rPr lang="ru-RU" dirty="0"/>
              <a:t>; речь безграмотна, с ошибочными элементами грамматического строя, нарушены причинно-следственные связи между предложениями, малый объём словарного запаса.</a:t>
            </a:r>
          </a:p>
        </p:txBody>
      </p:sp>
    </p:spTree>
    <p:extLst>
      <p:ext uri="{BB962C8B-B14F-4D97-AF65-F5344CB8AC3E}">
        <p14:creationId xmlns:p14="http://schemas.microsoft.com/office/powerpoint/2010/main" val="113235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4EDFCF-1B05-46F9-9496-2693AD838B8D}"/>
              </a:ext>
            </a:extLst>
          </p:cNvPr>
          <p:cNvSpPr txBox="1"/>
          <p:nvPr/>
        </p:nvSpPr>
        <p:spPr>
          <a:xfrm>
            <a:off x="1259632" y="1169062"/>
            <a:ext cx="5598368" cy="3693319"/>
          </a:xfrm>
          <a:prstGeom prst="rect">
            <a:avLst/>
          </a:prstGeom>
          <a:noFill/>
        </p:spPr>
        <p:txBody>
          <a:bodyPr wrap="square">
            <a:spAutoFit/>
          </a:bodyPr>
          <a:lstStyle/>
          <a:p>
            <a:pPr algn="just"/>
            <a:r>
              <a:rPr lang="ru-RU" dirty="0"/>
              <a:t>Можно выделить три группы трудностей, которые чаще всего наблюдаются в </a:t>
            </a:r>
            <a:r>
              <a:rPr lang="ru-RU" b="1" dirty="0"/>
              <a:t>общения детей и подростков с ограниченными возможностями здоровья</a:t>
            </a:r>
            <a:r>
              <a:rPr lang="ru-RU" dirty="0"/>
              <a:t>, </a:t>
            </a:r>
            <a:r>
              <a:rPr lang="ru-RU" u="sng" dirty="0"/>
              <a:t>это</a:t>
            </a:r>
            <a:r>
              <a:rPr lang="ru-RU" dirty="0"/>
              <a:t>: трудности, возникшие в связи с дефектами развития ребенка (нарушение речевого развития, умственная отсталость, задержки психического развития и др.); трудности </a:t>
            </a:r>
            <a:r>
              <a:rPr lang="ru-RU" b="1" dirty="0"/>
              <a:t>общения</a:t>
            </a:r>
            <a:r>
              <a:rPr lang="ru-RU" dirty="0"/>
              <a:t>, порожденные социальными факторами (социальная изоляция и депривация, педагогическая запущенность, трудновоспитуемость и др.); трудности, обусловленные индивидуально-типологическими </a:t>
            </a:r>
            <a:r>
              <a:rPr lang="ru-RU" b="1" dirty="0"/>
              <a:t>особенностями </a:t>
            </a:r>
            <a:r>
              <a:rPr lang="ru-RU" i="1" dirty="0"/>
              <a:t>(темперамента, характера, эмоциональных состояний и др.)</a:t>
            </a:r>
            <a:r>
              <a:rPr lang="ru-RU" dirty="0"/>
              <a:t> </a:t>
            </a:r>
          </a:p>
        </p:txBody>
      </p:sp>
    </p:spTree>
    <p:extLst>
      <p:ext uri="{BB962C8B-B14F-4D97-AF65-F5344CB8AC3E}">
        <p14:creationId xmlns:p14="http://schemas.microsoft.com/office/powerpoint/2010/main" val="378291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64AC5-125D-42ED-A22F-9D0B76CEF264}"/>
              </a:ext>
            </a:extLst>
          </p:cNvPr>
          <p:cNvSpPr txBox="1"/>
          <p:nvPr/>
        </p:nvSpPr>
        <p:spPr>
          <a:xfrm>
            <a:off x="1007604" y="1052736"/>
            <a:ext cx="7128792" cy="4247317"/>
          </a:xfrm>
          <a:prstGeom prst="rect">
            <a:avLst/>
          </a:prstGeom>
          <a:noFill/>
        </p:spPr>
        <p:txBody>
          <a:bodyPr wrap="square">
            <a:spAutoFit/>
          </a:bodyPr>
          <a:lstStyle/>
          <a:p>
            <a:r>
              <a:rPr lang="ru-RU" dirty="0"/>
              <a:t>В связи с данными трудностями возникают барьеры, которые препятствуют полноценному </a:t>
            </a:r>
            <a:r>
              <a:rPr lang="ru-RU" b="1" dirty="0"/>
              <a:t>общению ребенка с ограниченными возможностями здоровья</a:t>
            </a:r>
            <a:r>
              <a:rPr lang="ru-RU" dirty="0"/>
              <a:t>, </a:t>
            </a:r>
            <a:r>
              <a:rPr lang="ru-RU" u="sng" dirty="0"/>
              <a:t>среди таких барьеров отмечают</a:t>
            </a:r>
            <a:r>
              <a:rPr lang="ru-RU" dirty="0"/>
              <a:t>: смысловой барьер (требования к ребенку предъявляются некорректно как по содержанию, так и по форме, барьер страха (оказывает гнев и ругань со стороны взрослых, на которые дети чутко реагируют, барьер стыда (дети, имеющие тот или иной дефект, постепенно начинают все больше осознавать свою неполноценность, что они не такие как другие, барьер страдания (затруднение в </a:t>
            </a:r>
            <a:r>
              <a:rPr lang="ru-RU" b="1" dirty="0"/>
              <a:t>общении часто возникает у детей</a:t>
            </a:r>
            <a:r>
              <a:rPr lang="ru-RU" dirty="0"/>
              <a:t>, которых помещают на обучение в специализированные учреждения. Тревожные переживания </a:t>
            </a:r>
            <a:r>
              <a:rPr lang="ru-RU" b="1" dirty="0"/>
              <a:t>детей</a:t>
            </a:r>
            <a:r>
              <a:rPr lang="ru-RU" dirty="0"/>
              <a:t> в связи с разлукой с близкими ему людьми часто проявляются как внутренний протест по отношению к взрослым., барьер вины (может возникнуть, когда ребенка перестают замечать взрослые и не высказывают одобрений).</a:t>
            </a:r>
          </a:p>
        </p:txBody>
      </p:sp>
    </p:spTree>
    <p:extLst>
      <p:ext uri="{BB962C8B-B14F-4D97-AF65-F5344CB8AC3E}">
        <p14:creationId xmlns:p14="http://schemas.microsoft.com/office/powerpoint/2010/main" val="108389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9EF2F-760F-479F-B017-B95CED9DB67A}"/>
              </a:ext>
            </a:extLst>
          </p:cNvPr>
          <p:cNvSpPr txBox="1"/>
          <p:nvPr/>
        </p:nvSpPr>
        <p:spPr>
          <a:xfrm>
            <a:off x="1187624" y="1030562"/>
            <a:ext cx="6696744" cy="3139321"/>
          </a:xfrm>
          <a:prstGeom prst="rect">
            <a:avLst/>
          </a:prstGeom>
          <a:noFill/>
        </p:spPr>
        <p:txBody>
          <a:bodyPr wrap="square">
            <a:spAutoFit/>
          </a:bodyPr>
          <a:lstStyle/>
          <a:p>
            <a:r>
              <a:rPr lang="ru-RU" b="1" dirty="0"/>
              <a:t>Особенности общения детей с ограниченными возможностями здоровья</a:t>
            </a:r>
            <a:r>
              <a:rPr lang="ru-RU" dirty="0"/>
              <a:t> зависят не только от социального окружения (сверстников и взрослых, но и от наличия дефекта. Например, глухонемые дети, при отсутствии слуха, в качестве социального взаимодействия используют двигательные и зрительные ощущения. Форма коммуникации между слабослышащим и его близкими – это жестикуляция, использование остатков слуха, т. е. усиленная громкость речи, речь на ухо, чтение с губ и др. Устная и письменная речь </a:t>
            </a:r>
            <a:r>
              <a:rPr lang="ru-RU" b="1" dirty="0"/>
              <a:t>детей</a:t>
            </a:r>
            <a:r>
              <a:rPr lang="ru-RU" dirty="0"/>
              <a:t> с отклонениями слуха страдает пропусками букв и слов, их заменой не по смыслу, а по внешнему сходству </a:t>
            </a:r>
          </a:p>
        </p:txBody>
      </p:sp>
    </p:spTree>
    <p:extLst>
      <p:ext uri="{BB962C8B-B14F-4D97-AF65-F5344CB8AC3E}">
        <p14:creationId xmlns:p14="http://schemas.microsoft.com/office/powerpoint/2010/main" val="392546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60748"/>
            <a:ext cx="691276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93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09524-CC4F-47BF-9449-F14B3E281393}"/>
              </a:ext>
            </a:extLst>
          </p:cNvPr>
          <p:cNvSpPr txBox="1"/>
          <p:nvPr/>
        </p:nvSpPr>
        <p:spPr>
          <a:xfrm>
            <a:off x="1115616" y="1030562"/>
            <a:ext cx="6624736" cy="3416320"/>
          </a:xfrm>
          <a:prstGeom prst="rect">
            <a:avLst/>
          </a:prstGeom>
          <a:noFill/>
        </p:spPr>
        <p:txBody>
          <a:bodyPr wrap="square">
            <a:spAutoFit/>
          </a:bodyPr>
          <a:lstStyle/>
          <a:p>
            <a:r>
              <a:rPr lang="ru-RU" dirty="0"/>
              <a:t>Для </a:t>
            </a:r>
            <a:r>
              <a:rPr lang="ru-RU" b="1" dirty="0"/>
              <a:t>детей</a:t>
            </a:r>
            <a:r>
              <a:rPr lang="ru-RU" dirty="0"/>
              <a:t> с нарушением зрения также имеются свои </a:t>
            </a:r>
            <a:r>
              <a:rPr lang="ru-RU" b="1" dirty="0"/>
              <a:t>особенности общения</a:t>
            </a:r>
            <a:r>
              <a:rPr lang="ru-RU" dirty="0"/>
              <a:t>, при снижении работы зрительного анализатора дети воспринимают информацию на слух. Однако существуют препятствия переработки определенной информации. Нарушение зрения делает </a:t>
            </a:r>
            <a:r>
              <a:rPr lang="ru-RU" b="1" dirty="0"/>
              <a:t>невозможным</a:t>
            </a:r>
            <a:r>
              <a:rPr lang="ru-RU" dirty="0"/>
              <a:t> восприятие партнера по </a:t>
            </a:r>
            <a:r>
              <a:rPr lang="ru-RU" b="1" dirty="0"/>
              <a:t>общению</a:t>
            </a:r>
            <a:r>
              <a:rPr lang="ru-RU" dirty="0"/>
              <a:t>, его выразительных средств, несущих информацию об </a:t>
            </a:r>
            <a:r>
              <a:rPr lang="ru-RU" b="1" dirty="0"/>
              <a:t>особенностях</a:t>
            </a:r>
            <a:r>
              <a:rPr lang="ru-RU" dirty="0"/>
              <a:t> характера и эмоциональном состоянии. </a:t>
            </a:r>
            <a:r>
              <a:rPr lang="ru-RU" b="1" dirty="0"/>
              <a:t>Невозможность</a:t>
            </a:r>
            <a:r>
              <a:rPr lang="ru-RU" dirty="0"/>
              <a:t> дистанционного восприятия мимических и пантомимических проявлений собеседника приводит к неадекватному восприятию реальных характеристик и состояний субъекта, а также вызывает трудности формирования речевой функции</a:t>
            </a:r>
          </a:p>
        </p:txBody>
      </p:sp>
    </p:spTree>
    <p:extLst>
      <p:ext uri="{BB962C8B-B14F-4D97-AF65-F5344CB8AC3E}">
        <p14:creationId xmlns:p14="http://schemas.microsoft.com/office/powerpoint/2010/main" val="2176453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3B8110-3032-4AC9-9033-8A21A91141CD}"/>
              </a:ext>
            </a:extLst>
          </p:cNvPr>
          <p:cNvSpPr txBox="1"/>
          <p:nvPr/>
        </p:nvSpPr>
        <p:spPr>
          <a:xfrm>
            <a:off x="1115616" y="1052736"/>
            <a:ext cx="6912768" cy="3970318"/>
          </a:xfrm>
          <a:prstGeom prst="rect">
            <a:avLst/>
          </a:prstGeom>
          <a:noFill/>
        </p:spPr>
        <p:txBody>
          <a:bodyPr wrap="square">
            <a:spAutoFit/>
          </a:bodyPr>
          <a:lstStyle/>
          <a:p>
            <a:r>
              <a:rPr lang="ru-RU" dirty="0"/>
              <a:t>Установить контакт, ребенком РДА </a:t>
            </a:r>
            <a:r>
              <a:rPr lang="ru-RU" i="1" dirty="0"/>
              <a:t>(ранний детский аутизм)</a:t>
            </a:r>
            <a:r>
              <a:rPr lang="ru-RU" dirty="0"/>
              <a:t> очень сложно. Ребенка сложно понять, так как, любую тревогу, любые проблемы ребенок с аутизмом выражает не с помощью речи, а криком, нарушением и изменением своего поведения, доходящим до агрессии и аутоагрессии. Помимо проблем социального характера у </a:t>
            </a:r>
            <a:r>
              <a:rPr lang="ru-RU" b="1" dirty="0"/>
              <a:t>детей</a:t>
            </a:r>
            <a:r>
              <a:rPr lang="ru-RU" dirty="0"/>
              <a:t> с аутизмом наблюдаются значительные трудности в распознавании эмоций по человеческим телодвижениям, жестам, выражению лица и голосу. Самостоятельные выражения эмоций характеризуются </a:t>
            </a:r>
            <a:r>
              <a:rPr lang="ru-RU" b="1" dirty="0"/>
              <a:t>ограниченным</a:t>
            </a:r>
            <a:r>
              <a:rPr lang="ru-RU" dirty="0"/>
              <a:t> и непроизвольным использованием экспрессивных жестов при преобладании инструментальных и эксцентричной, невнятной или непроизвольной мимикой, что </a:t>
            </a:r>
            <a:r>
              <a:rPr lang="ru-RU" b="1" dirty="0"/>
              <a:t>свидетельствует</a:t>
            </a:r>
            <a:r>
              <a:rPr lang="ru-RU" dirty="0"/>
              <a:t> о своеобразии не только переработки, но и передачи эмоциональной информации </a:t>
            </a:r>
          </a:p>
        </p:txBody>
      </p:sp>
    </p:spTree>
    <p:extLst>
      <p:ext uri="{BB962C8B-B14F-4D97-AF65-F5344CB8AC3E}">
        <p14:creationId xmlns:p14="http://schemas.microsoft.com/office/powerpoint/2010/main" val="33027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17FA8-517A-4144-B50E-E7548AFFAA7D}"/>
              </a:ext>
            </a:extLst>
          </p:cNvPr>
          <p:cNvSpPr txBox="1"/>
          <p:nvPr/>
        </p:nvSpPr>
        <p:spPr>
          <a:xfrm>
            <a:off x="1403648" y="1446060"/>
            <a:ext cx="6264696" cy="2862322"/>
          </a:xfrm>
          <a:prstGeom prst="rect">
            <a:avLst/>
          </a:prstGeom>
          <a:noFill/>
        </p:spPr>
        <p:txBody>
          <a:bodyPr wrap="square">
            <a:spAutoFit/>
          </a:bodyPr>
          <a:lstStyle/>
          <a:p>
            <a:r>
              <a:rPr lang="ru-RU" dirty="0"/>
              <a:t>У ребенка с ДЦП </a:t>
            </a:r>
            <a:r>
              <a:rPr lang="ru-RU" i="1" dirty="0"/>
              <a:t>(детский церебральный паралич)</a:t>
            </a:r>
            <a:r>
              <a:rPr lang="ru-RU" dirty="0"/>
              <a:t> функция </a:t>
            </a:r>
            <a:r>
              <a:rPr lang="ru-RU" b="1" dirty="0"/>
              <a:t>общения</a:t>
            </a:r>
            <a:r>
              <a:rPr lang="ru-RU" dirty="0"/>
              <a:t> формируется неравномерно, по сравнению со своими </a:t>
            </a:r>
            <a:r>
              <a:rPr lang="ru-RU" b="1" dirty="0"/>
              <a:t>здоровыми сверстниками</a:t>
            </a:r>
            <a:r>
              <a:rPr lang="ru-RU" dirty="0"/>
              <a:t>. Нарушение координации движений и артикуляции неблагоприятно воздействуют на процесс </a:t>
            </a:r>
            <a:r>
              <a:rPr lang="ru-RU" b="1" dirty="0"/>
              <a:t>общения с взрослыми</a:t>
            </a:r>
            <a:r>
              <a:rPr lang="ru-RU" dirty="0"/>
              <a:t>. Также отрицательно сказывается на </a:t>
            </a:r>
            <a:r>
              <a:rPr lang="ru-RU" b="1" dirty="0"/>
              <a:t>общении неспособность</a:t>
            </a:r>
            <a:r>
              <a:rPr lang="ru-RU" dirty="0"/>
              <a:t> в выражении собственного эмоционального состояния. Как основное средство </a:t>
            </a:r>
            <a:r>
              <a:rPr lang="ru-RU" b="1" dirty="0"/>
              <a:t>общения</a:t>
            </a:r>
            <a:r>
              <a:rPr lang="ru-RU" dirty="0"/>
              <a:t>, речь развивается за счет движений и непосредственно в социальном взаимодействии, и основа ее формируется еще в первые годы жизни ребенка </a:t>
            </a:r>
          </a:p>
        </p:txBody>
      </p:sp>
    </p:spTree>
    <p:extLst>
      <p:ext uri="{BB962C8B-B14F-4D97-AF65-F5344CB8AC3E}">
        <p14:creationId xmlns:p14="http://schemas.microsoft.com/office/powerpoint/2010/main" val="78194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52339-8AE5-420F-A46D-09613C315F38}"/>
              </a:ext>
            </a:extLst>
          </p:cNvPr>
          <p:cNvSpPr>
            <a:spLocks noGrp="1"/>
          </p:cNvSpPr>
          <p:nvPr>
            <p:ph type="title"/>
          </p:nvPr>
        </p:nvSpPr>
        <p:spPr>
          <a:xfrm>
            <a:off x="457200" y="1700808"/>
            <a:ext cx="8229600" cy="1143000"/>
          </a:xfrm>
        </p:spPr>
        <p:txBody>
          <a:bodyPr>
            <a:normAutofit fontScale="90000"/>
          </a:bodyPr>
          <a:lstStyle/>
          <a:p>
            <a:r>
              <a:rPr lang="ru-RU" dirty="0"/>
              <a:t>Клинический подход к особенностям коммуникативного взаимодействия детей с ОВЗ</a:t>
            </a:r>
          </a:p>
        </p:txBody>
      </p:sp>
    </p:spTree>
    <p:extLst>
      <p:ext uri="{BB962C8B-B14F-4D97-AF65-F5344CB8AC3E}">
        <p14:creationId xmlns:p14="http://schemas.microsoft.com/office/powerpoint/2010/main" val="1586547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52500" y="1247775"/>
            <a:ext cx="7239000" cy="43624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500" y="1340767"/>
            <a:ext cx="7239000" cy="426945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В соответствие с «Конвенцией о правах ребенка» (1989) и «Всемирной декларации об обеспечении выживания, защиты и развития детей» (1993) каждому ребенку должна быть предоставлена возможность в развитии, воспитании и образовании в соответствии с его индивидуальными возможностями. </a:t>
            </a:r>
          </a:p>
        </p:txBody>
      </p:sp>
    </p:spTree>
    <p:extLst>
      <p:ext uri="{BB962C8B-B14F-4D97-AF65-F5344CB8AC3E}">
        <p14:creationId xmlns:p14="http://schemas.microsoft.com/office/powerpoint/2010/main" val="826725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dirty="0"/>
              <a:t>Концепция Международной классификации функционирования, ограничений жизнедеятельности и здоровья (МКФ ВОЗ, 2001), ставит нас перед необходимостью оценивать не только нарушения, но и активность человека и его участие в жизни общества, а также анализировать барьеры, личностные и средовые факторы, которые мешают или помогают человеку быть включенным в социальную жизнь. </a:t>
            </a:r>
          </a:p>
        </p:txBody>
      </p:sp>
    </p:spTree>
    <p:extLst>
      <p:ext uri="{BB962C8B-B14F-4D97-AF65-F5344CB8AC3E}">
        <p14:creationId xmlns:p14="http://schemas.microsoft.com/office/powerpoint/2010/main" val="448933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dirty="0"/>
              <a:t>Концепция МКФ предполагает, что вовлеченность в коммуникацию важно поддерживать любыми средствами, не то, насколько совершенным или общепринятым способом человек поддерживает коммуникацию, а прежде всего то, что он в состоянии ее поддерживать в принципе, оставаясь таким образом, включенным в социальную жизнь в быту, а также успешным в коммуникации в процессе получения образования. </a:t>
            </a:r>
          </a:p>
        </p:txBody>
      </p:sp>
    </p:spTree>
    <p:extLst>
      <p:ext uri="{BB962C8B-B14F-4D97-AF65-F5344CB8AC3E}">
        <p14:creationId xmlns:p14="http://schemas.microsoft.com/office/powerpoint/2010/main" val="4277688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439623" y="764704"/>
            <a:ext cx="8264754" cy="532859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952500" y="1095375"/>
            <a:ext cx="7239000" cy="46672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3EE617-46DF-4DF2-A3B1-8874ACA31E6B}"/>
              </a:ext>
            </a:extLst>
          </p:cNvPr>
          <p:cNvSpPr>
            <a:spLocks noGrp="1"/>
          </p:cNvSpPr>
          <p:nvPr>
            <p:ph type="title"/>
          </p:nvPr>
        </p:nvSpPr>
        <p:spPr/>
        <p:txBody>
          <a:bodyPr/>
          <a:lstStyle/>
          <a:p>
            <a:pPr algn="ctr"/>
            <a:r>
              <a:rPr lang="ru-RU" dirty="0"/>
              <a:t>Пример </a:t>
            </a:r>
            <a:r>
              <a:rPr lang="ru-RU" dirty="0" err="1"/>
              <a:t>НЕПРОДУКТИВНой</a:t>
            </a:r>
            <a:r>
              <a:rPr lang="ru-RU" dirty="0"/>
              <a:t> </a:t>
            </a:r>
            <a:r>
              <a:rPr lang="ru-RU" dirty="0" err="1"/>
              <a:t>КОММУНИКАЦИи</a:t>
            </a:r>
            <a:endParaRPr lang="ru-RU" dirty="0"/>
          </a:p>
        </p:txBody>
      </p:sp>
      <p:sp>
        <p:nvSpPr>
          <p:cNvPr id="3" name="Текст 2">
            <a:extLst>
              <a:ext uri="{FF2B5EF4-FFF2-40B4-BE49-F238E27FC236}">
                <a16:creationId xmlns:a16="http://schemas.microsoft.com/office/drawing/2014/main" id="{18277131-C0B5-4DE8-B6F9-0B1D3F391A09}"/>
              </a:ext>
            </a:extLst>
          </p:cNvPr>
          <p:cNvSpPr>
            <a:spLocks noGrp="1"/>
          </p:cNvSpPr>
          <p:nvPr>
            <p:ph type="body" idx="1"/>
          </p:nvPr>
        </p:nvSpPr>
        <p:spPr>
          <a:xfrm>
            <a:off x="722313" y="1844825"/>
            <a:ext cx="7772400" cy="1362075"/>
          </a:xfrm>
        </p:spPr>
        <p:txBody>
          <a:bodyPr>
            <a:normAutofit fontScale="77500" lnSpcReduction="20000"/>
          </a:bodyPr>
          <a:lstStyle/>
          <a:p>
            <a:r>
              <a:rPr lang="ru-RU" sz="3200" dirty="0">
                <a:solidFill>
                  <a:schemeClr val="tx1"/>
                </a:solidFill>
                <a:effectLst/>
              </a:rPr>
              <a:t>Эффективное общение — это не просто передача информации. Для эффективного общения, важно не только уметь говорить, но еще уметь </a:t>
            </a:r>
            <a:r>
              <a:rPr lang="ru-RU" sz="3200" u="sng" dirty="0">
                <a:solidFill>
                  <a:schemeClr val="tx1"/>
                </a:solidFill>
                <a:effectLst/>
              </a:rPr>
              <a:t>слушать, слышать и понимать</a:t>
            </a:r>
            <a:r>
              <a:rPr lang="ru-RU" sz="3200" dirty="0">
                <a:solidFill>
                  <a:schemeClr val="tx1"/>
                </a:solidFill>
                <a:effectLst/>
              </a:rPr>
              <a:t>, о чем говорит собеседник</a:t>
            </a:r>
            <a:endParaRPr lang="ru-RU" sz="3200" dirty="0">
              <a:solidFill>
                <a:schemeClr val="tx1"/>
              </a:solidFill>
            </a:endParaRPr>
          </a:p>
        </p:txBody>
      </p:sp>
    </p:spTree>
    <p:extLst>
      <p:ext uri="{BB962C8B-B14F-4D97-AF65-F5344CB8AC3E}">
        <p14:creationId xmlns:p14="http://schemas.microsoft.com/office/powerpoint/2010/main" val="153230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204864"/>
            <a:ext cx="68407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1" i="0" u="none" strike="noStrike" kern="1200" cap="none" spc="0" normalizeH="0" baseline="0" noProof="0" dirty="0">
                <a:ln>
                  <a:noFill/>
                </a:ln>
                <a:solidFill>
                  <a:prstClr val="black"/>
                </a:solidFill>
                <a:effectLst/>
                <a:uLnTx/>
                <a:uFillTx/>
                <a:latin typeface="Calibri"/>
                <a:ea typeface="+mn-ea"/>
                <a:cs typeface="+mn-cs"/>
              </a:rPr>
              <a:t>Зачем</a:t>
            </a:r>
            <a:r>
              <a:rPr kumimoji="0" lang="ru-RU" sz="2600" b="0" i="0" u="none" strike="noStrike" kern="1200" cap="none" spc="0" normalizeH="0" baseline="0" noProof="0" dirty="0">
                <a:ln>
                  <a:noFill/>
                </a:ln>
                <a:solidFill>
                  <a:prstClr val="black"/>
                </a:solidFill>
                <a:effectLst/>
                <a:uLnTx/>
                <a:uFillTx/>
                <a:latin typeface="Calibri"/>
                <a:ea typeface="+mn-ea"/>
                <a:cs typeface="+mn-cs"/>
              </a:rPr>
              <a:t> детский сад или школа просят пройти ПМПК?</a:t>
            </a:r>
          </a:p>
        </p:txBody>
      </p:sp>
    </p:spTree>
    <p:extLst>
      <p:ext uri="{BB962C8B-B14F-4D97-AF65-F5344CB8AC3E}">
        <p14:creationId xmlns:p14="http://schemas.microsoft.com/office/powerpoint/2010/main" val="3326602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567"/>
            <a:ext cx="7776864" cy="6740307"/>
          </a:xfrm>
          <a:prstGeom prst="rect">
            <a:avLst/>
          </a:prstGeom>
        </p:spPr>
        <p:txBody>
          <a:bodyPr wrap="square">
            <a:spAutoFit/>
          </a:bodyPr>
          <a:lstStyle/>
          <a:p>
            <a:pPr marL="118745" marR="0" lvl="0" indent="-118745"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Дорогие родители, ни в коем случае не соглашайтесь на это гадкое по отношению к ребенку и к тому же унизительное ПМПК. Не портите жизнь своим детям. Кто с этим сталкивался понимают о чем я хочу просто прокричать. Это диагноз вашему ребенку на всю жизнь. Для мальчика это невозможность служить в Армии, ограничение по специальностям ну и вытекающие от суда последствия. На хорошую работу просто не возьмут, даже если такие дети получили специальности. На крупных предприятиях по крайне мере в нашем </a:t>
            </a:r>
            <a:r>
              <a:rPr kumimoji="0" lang="ru-RU"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г.Магнитогорске</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стараются отказать таким соискателям работы, как только увидят в "волчьем билете" (военный билет) по какой статье не был призван в армию. Вспомните СССР и тогда было, что дети плохо учились, но их ни кто автоматически не записывал в "дураки" и в дальнейшем они добивались в жизни хороших результатов. А что сейчас - плохо учится на </a:t>
            </a:r>
            <a:r>
              <a:rPr kumimoji="0" lang="ru-RU"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пмпк</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плохое поведение на </a:t>
            </a:r>
            <a:r>
              <a:rPr kumimoji="0" lang="ru-RU"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пмпк</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и т.д. и </a:t>
            </a:r>
            <a:r>
              <a:rPr kumimoji="0" lang="ru-RU"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тп</a:t>
            </a:r>
            <a:r>
              <a:rPr kumimoji="0" lang="ru-RU"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Только мы, родители можем защитить своих детей от произвола в дошкольных и школьных заведений. У меня сын плохо учится и в школе меня почти уговорили, но когда я пришла с сыном к психотерапевту, она мне сразу в лоб: "Вы, соглашаясь на это обследование, понимаете, что ваш ребенок пожизненно будет с диагнозом, а это ограничение и в специальностях" Я ей ответила, что меня стращают, что он не сдаст ГИА и выйдет со справкой из школы, на что психиатр ответила: "Пусть со справкой, но без диагноза". Таким образом я отказалась. А этому врачу большое спасибо и дай Бог ей всего. За то в школе на меня ополчились</a:t>
            </a:r>
            <a:endParaRPr kumimoji="0" lang="ru-RU"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42035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5596" y="915491"/>
            <a:ext cx="7272808" cy="5027017"/>
          </a:xfrm>
          <a:prstGeom prst="rect">
            <a:avLst/>
          </a:prstGeom>
        </p:spPr>
        <p:txBody>
          <a:bodyPr wrap="square">
            <a:spAutoFit/>
          </a:bodyPr>
          <a:lstStyle/>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Поэтому первейшая и главнейшая задача педагогов – это показать родителям, что определённые проблемы в обучении, развитии ребёнка существуют на самом деле, и мотивировать как можно скорее начать их решать всеми возможными методами. Этот шаг – самый важный, и без него движение дальше по пути помощи ребёнку просто невозможно.</a:t>
            </a:r>
            <a:endPar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Как же педагогам сделать так, чтобы родные ребёнка наконец поняли, что трудности его – реальны, а не выдуманы, и вызвать у них жгучее желание в кратчайшие сроки обратиться за помощью в ПМПК?</a:t>
            </a:r>
            <a:endPar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95668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77500" lnSpcReduction="20000"/>
          </a:bodyPr>
          <a:lstStyle/>
          <a:p>
            <a:r>
              <a:rPr lang="ru-RU" dirty="0"/>
              <a:t>Каждый особый ребенок требует от педагога, родителя, взрослого начать работу с «чистого листа», отставить на время свой опыт, знания, методики и анамнез. Мочь с каждым новым воспитанником учиться заново. Педагог может научить ребенка многому, если ребенок ему доверяет. Любые техники и методики полезны, важно знать, как их использовать, но сами по себе эти инструменты ничего не значат. В основе любого обучения лежит человеческое отношение, которое строится посредством принятия, близости, видения уникальности и неповторимости глубины человеческой сути, посредством прикосновений, жестов, слов, уважения и любви. Умение построить, развить и обогатить это отношение, привлекая специальные методики, полностью зависит от свободы и желания взрослого, родителя или педагога.</a:t>
            </a:r>
          </a:p>
          <a:p>
            <a:r>
              <a:rPr lang="ru-RU" sz="2100" dirty="0"/>
              <a:t>URL: https://moluch.ru/archive/208/50963/ </a:t>
            </a:r>
          </a:p>
        </p:txBody>
      </p:sp>
    </p:spTree>
    <p:extLst>
      <p:ext uri="{BB962C8B-B14F-4D97-AF65-F5344CB8AC3E}">
        <p14:creationId xmlns:p14="http://schemas.microsoft.com/office/powerpoint/2010/main" val="1661308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89844"/>
            <a:ext cx="8208912"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Иногда родители искренне полагают, что школьные проблемы их ребенка обусловлены недостаточными прилежанием и мотивацией (в этом убеждении их нередко поддерживают учителя, говоря, что ребенок «может учиться, но не хочет»). Конечно, успешность зависит от мотивации, однако мысль, что «он может это сделать, если захочет», в этом случае может принести большой вред, так как ребенок не получит той помощи, в которой действительно нуждается. «Недостаточная установка» может быть признаком нарушения процесса, но не его причиной. Называя ребенка недостаточно мотивированным, можно в ряде случаев упустить время, если ему требуются помощь, специальное обучение или консультация врача. </a:t>
            </a:r>
            <a:endParaRPr kumimoji="0" lang="ru-RU" sz="24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729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89844"/>
            <a:ext cx="7776864"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Как показывает практика, во многих случаях семья не доводит до конца консультирование или, неудовлетворенные результатами обследования начинает искать другого, «более удобного» специалиста, который дал бы более благоприятную информацию, отвечающую наличным потребностям и состоянию родителей. Родители надеются, что такую «хорошую» информацию, в свою очередь, они могли бы представить в детский сад, школу и тем самым «развеять» опасения и жалобы педагогов. Подобное поведение семьи получило название «хождение по кругу врачей». В результате могут быть потеряны значительные силы, средства и, что более важно, время, так необходимое для работы с ребенком. </a:t>
            </a:r>
            <a:endPar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6605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51344"/>
            <a:ext cx="7632848" cy="3416320"/>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Основой эффективности такого рода консультирования является психологическая готовность родителей воспринимать и усваивать передаваемую информацию.</a:t>
            </a: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Специалистам, работающим с семьей ребенка с ограниченными возможностями здоровья  важно учитывать такой показатель как эмоциональное состояние родителей. Это поможет организовать процесс консультирования наиболее эффективно и своевременно подготовить родителей к прохождению психолого-медико-педагогической комиссии.</a:t>
            </a:r>
          </a:p>
          <a:p>
            <a:pPr marL="118745" marR="0" lvl="0" indent="-118745" algn="just"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ru-RU" sz="1800" b="1"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716040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21F53-4D94-402D-B226-07CF56C03CC1}"/>
              </a:ext>
            </a:extLst>
          </p:cNvPr>
          <p:cNvSpPr>
            <a:spLocks noGrp="1"/>
          </p:cNvSpPr>
          <p:nvPr>
            <p:ph type="title"/>
          </p:nvPr>
        </p:nvSpPr>
        <p:spPr>
          <a:xfrm>
            <a:off x="457200" y="274638"/>
            <a:ext cx="8229600" cy="2794322"/>
          </a:xfrm>
        </p:spPr>
        <p:txBody>
          <a:bodyPr>
            <a:noAutofit/>
          </a:bodyPr>
          <a:lstStyle/>
          <a:p>
            <a:r>
              <a:rPr lang="ru-RU" sz="2400" b="1" spc="100" dirty="0">
                <a:latin typeface="Arial" panose="020B0604020202020204" pitchFamily="34" charset="0"/>
                <a:ea typeface="Times New Roman" panose="02020603050405020304" pitchFamily="18" charset="0"/>
              </a:rPr>
              <a:t>Развитие эмоциональных реакций у родителей, узнавших о том, что их ребенок не такой как другие, проходит следующие  фазы развития (этапы):</a:t>
            </a:r>
            <a:endParaRPr lang="ru-RU" sz="2400" dirty="0"/>
          </a:p>
        </p:txBody>
      </p:sp>
    </p:spTree>
    <p:extLst>
      <p:ext uri="{BB962C8B-B14F-4D97-AF65-F5344CB8AC3E}">
        <p14:creationId xmlns:p14="http://schemas.microsoft.com/office/powerpoint/2010/main" val="1342540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96752"/>
            <a:ext cx="7920880" cy="4801314"/>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Фаза. Состояние растерянности, порой страха.</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Состояние родителей детерминируется чувством собственной неполноценности, ответственности за судьбу ребенка, ощущение беспомощности и др. чувствами. Такая сложная гамма отрицательных эмоций может выбивать людей из привычных рамок жизни (нарушаются взаимоотношения с окружающими, в семье). Эта фаза может быть кратковременная. Нередко «шоковое состояние» трансформируется в негативизм, отрицание реальности выявленных специалистом проблем ребенка, что говорит о наступлении 2-ой фазы (негативизма и отрицания). Это является важной психологической составляющей поведения семьи в целом. Данное чувство отрицания является своеобразным механизмом психологической защиты и направленно на то, чтобы сохранить определенный уровень стабильности в семье в возникшей ситуации. Таким образом, отрицание является своеобразным способом устранения  эмоциональной подавленности, тревоги.</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Крайняя форма – отказ от обследования другими специалистами ребенка, отказ от проведения каких-либо коррекционных мероприятий.</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2824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28343"/>
            <a:ext cx="7776864" cy="3139321"/>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Фаза (2) временная, по мере того, как родители начинают принимать диагноз и частично понимать его смысл они погружаются в печаль – состояние подавленности, связанное с постепенным осознанием проблем – </a:t>
            </a: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 фаза.</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В данный период жизнедеятельности семьи   происходит большинство негативных событий в семье:</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когда ребенок не оправдывает надежд родителей;</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«обрываются» социальные контакты с окружающими;</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мать в подавленном состоянии, что может приводить к ослаблению внутрисемейных связей;</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отец может покидать семью.</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89124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6339"/>
            <a:ext cx="7920880" cy="1477328"/>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 Фаза. Характеризуется выходом из эмоционального кризиса, начинается социально-психологическая адаптация. На данной стадии родители начинают адекватно воспринимать ситуацию, действовать в интересах ребенка, соблюдать рекомендации. Родители начинают самостоятельно обращаться за помощью  к специалистам. </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72833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7346"/>
            <a:ext cx="8280920" cy="3416320"/>
          </a:xfrm>
          <a:prstGeom prst="rect">
            <a:avLst/>
          </a:prstGeom>
        </p:spPr>
        <p:txBody>
          <a:bodyPr wrap="square">
            <a:spAutoFit/>
          </a:bodyPr>
          <a:lstStyle/>
          <a:p>
            <a:pPr marL="118745" marR="0" lvl="0" indent="-118745"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Для работы с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чувством вины</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родителей показали свою эффективность следующие приемы:</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Использование авторитета. Специалист в полной мере использует свой профессиональный авторитет, говоря о том, что вины родителей нет. Такие вмешательства выглядят более эффективно, когда они используются во время сообщения родителям психологического диагноза, но не позднее. Заявление специалиста служит основой, которая может быть использована в тот момент, когда у родителей возникнут мысли о собственной вине.</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Нормализация.  Специалист указывает на то, что и другие в подобной ситуации будут чувствовать себя точно также. Его цель – уменьшить чувство социальной и психологической изоляции, связанных с признанием вины, и подтвердить адекватность мнений родителей.</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37231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51344"/>
            <a:ext cx="7776864" cy="3139321"/>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В качестве зарекомендовавших себя тактик уменьшения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чувства стыда</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родителей можно привести следующие:</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Развитие рабочего сотрудничества. Родители должны поверить в то, что специалист, работающий с ними, им не судья и будет активно работать в пользу их интересов. Эта тактика является наиболее эффективной в ситуации постоянной тревоги родителей за то, что их ребенка «поставят на учет», повесят ярлык, делающий недоступным определенные формы социальной жизни. Такое положение очень характерно для нашего социума, где  в недостаточной степени интегрированы в нашу жизнь и культуру отношения и понимания, связанные с детьми с ограниченными возможностями здоровья.</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117063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43841"/>
            <a:ext cx="7632848" cy="2308324"/>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Акцентирование положительного.  Важно сделать акцент на тех областях семьи, где все хорошо (например, акцентирование чувства собственного достоинства). Дело в том, что когда самооценка занижена, люди обычно проявляют тенденции увеличения неуверенности в своей возможности принятия правильного решения и адекватного поведения. Задача специалиста осуществляющего консультацию, постоянно «вознаграждать» родителей, подчеркивая, какие они хорошие люди, как правильно могут находить решение своих проблем, и т.п.</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7511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коммуникация – не просто передача информации от одного человека к другому, а, по одному из определений, «целенаправленный процесс, в котором происходит обмен информацией и присутствует обратная связь для обеспечения результата».</a:t>
            </a:r>
          </a:p>
          <a:p>
            <a:endParaRPr lang="ru-RU" dirty="0"/>
          </a:p>
        </p:txBody>
      </p:sp>
    </p:spTree>
    <p:extLst>
      <p:ext uri="{BB962C8B-B14F-4D97-AF65-F5344CB8AC3E}">
        <p14:creationId xmlns:p14="http://schemas.microsoft.com/office/powerpoint/2010/main" val="386669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208912" cy="5632311"/>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Можно сформулировать две группы задач, которые должны решаться специалистами при консультировании родителей, имеющих детей с проблемами в развитии. </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Первая группа задач –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создание психологических условий для адекватного восприятия родителями ситуаций, связанными с особенностями развития их ребенка,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формирование понимание матерью проблем ее ребенка а именно: постепенный отход от позиции, отрицающей наличие проблем («Он у меня такой же, как все»), и позиции противопоставления себя социуму и переход в позицию взаимодействия («А как его научить? Я не умею»),</a:t>
            </a:r>
            <a:r>
              <a:rPr kumimoji="0" lang="ru-RU" sz="1800" b="0" i="0" u="none" strike="noStrike" kern="1200" cap="none" spc="0" normalizeH="0" baseline="0" noProof="0" dirty="0">
                <a:ln>
                  <a:noFill/>
                </a:ln>
                <a:solidFill>
                  <a:srgbClr val="339966"/>
                </a:solidFill>
                <a:effectLst/>
                <a:uLnTx/>
                <a:uFillTx/>
                <a:latin typeface="Times New Roman" panose="02020603050405020304" pitchFamily="18"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создание у них психологической готовности к длительной работе по его развитию, коррекции и воспитанию.</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Ко второй группе задач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относятся вопросы, связанные с освобождением родителей от чувства вины, преодоления стрессового состояния семьи (в первую очередь, угнетенного, часто депрессивного состояния матери),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(переживания, связанные с психофизической недостаточностью ребенка, должны постепенно перейти в осознание возможностей ребенка, в радость от его маленьких успехов),</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повышением  личностной самооценки матери в связи с возможностью увидеть результаты своего труда в успехах ребенка,  созданием и поддержанием по возможности нормального климата в семье (хотя бы непосредственно во время консультирования).</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18413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12845"/>
            <a:ext cx="7776864" cy="3139321"/>
          </a:xfrm>
          <a:prstGeom prst="rect">
            <a:avLst/>
          </a:prstGeom>
        </p:spPr>
        <p:txBody>
          <a:bodyPr wrap="square">
            <a:spAutoFit/>
          </a:bodyPr>
          <a:lstStyle/>
          <a:p>
            <a:pPr marL="118745" marR="0" lvl="0" indent="-118745" algn="just"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Беседа должна строиться таким образом, чтобы уменьшить у близких ребенка чувство тревоги, вины и безысходности. Обсуждая проблемы ребенка и возможные пути помощи ему, следует стремиться к тому, чтобы родители приняли его со всеми его особенностями и перешли на конструктивную позицию.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Имеет смысл им объяснить, что такие определения, как плохой, ленивый, слабо мотивированный,  подменяя собой истинное понимание трудностей ребенка</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не могут мобилизовать его, принижают чувство собственного достоинства и могут действовать как «</a:t>
            </a:r>
            <a:r>
              <a:rPr kumimoji="0" lang="ru-RU"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самоосуществляющееся</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пророчество. </a:t>
            </a:r>
            <a:r>
              <a:rPr kumimoji="0" lang="ru-RU"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Как альтернативу этому надо разъяснить им возможность и важность адекватного обучения ребенка – в соответствии с его психофизическими и когнитивными возможностями.</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06862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28178"/>
            <a:ext cx="7776864"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Одним из направлений деятельности педагога являются консультирование родителей. Консультирование семьи ребенка с проблемами обучения и развития имеет ряд отличительных особенностей. Как правило, у родителей наблюдаются эмоциональная неготовность к такому роду консультирования, в некоторых случаях эмоциональное неприятие, иногда даже явная оппозиция. Необходимо помнить, что, несмотря на демонстрируемую или декларируемую позицию,  родители испытывают тревогу, которую не всегда сами осознают. Переживаемая тревога, а нередко и чувство уязвленного самолюбия часто заставляют взрослых занимать неконструктивные позиции по отношению к проблемам своего ребенка. </a:t>
            </a:r>
            <a:endParaRPr kumimoji="0" lang="ru-RU" sz="24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8365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632848" cy="4847994"/>
          </a:xfrm>
          <a:prstGeom prst="rect">
            <a:avLst/>
          </a:prstGeom>
        </p:spPr>
        <p:txBody>
          <a:bodyPr wrap="square">
            <a:spAutoFit/>
          </a:bodyPr>
          <a:lstStyle/>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16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Во-первых,</a:t>
            </a: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600" b="0"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не стоит умалчивать о том, что вас беспокоит</a:t>
            </a: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Часто случается, что педагоги не спешат рассказывать мамам и папам учеников, как на самом деле у тех обстоят дела с учёбой, так как не хотят их расстраивать или думают, что родители и сами всё прекрасно понимают.  Поэтому повторю ещё раз: </a:t>
            </a:r>
            <a:r>
              <a:rPr kumimoji="0" lang="ru-RU" sz="16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пока не будет открытым текстом сказано</a:t>
            </a: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в чём именно и какие неполадки у ребёнка, каких-либо конкретных шагов родители не сделают!</a:t>
            </a:r>
            <a:endParaRPr kumimoji="0" lang="ru-RU" sz="16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ru-RU" sz="16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Для этого </a:t>
            </a:r>
            <a:r>
              <a:rPr kumimoji="0" lang="ru-RU" sz="1600" b="1"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следует знакомить родителей с требованиями</a:t>
            </a: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предъявляемыми к уровню освоения образовательной программой (т.е. они должны иметь чёткое представление, что нужно освоить ученикам в том или ином классе), и </a:t>
            </a:r>
            <a:r>
              <a:rPr kumimoji="0" lang="ru-RU" sz="1600" b="1"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с системой оценивания</a:t>
            </a:r>
            <a:r>
              <a:rPr kumimoji="0" lang="ru-RU" sz="1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(за что конкретно ставится та или иная отметка по каждому предмету).</a:t>
            </a:r>
            <a:endParaRPr kumimoji="0" lang="ru-RU" sz="16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36901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32"/>
            <a:ext cx="7920880" cy="63709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Кроме того, необходимо </a:t>
            </a:r>
            <a:r>
              <a:rPr kumimoji="0" lang="ru-RU" sz="2400" b="1"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объективно оценивать успехи ребёнка</a:t>
            </a:r>
            <a:r>
              <a:rPr kumimoji="0" lang="ru-RU" sz="24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Нередко учителя (особенно в начальных классах) завышают  отметки, стремясь таким образом стимулировать ученика к дальнейшему обучению («не отбить у него желание») или просто «жалея» его. В результате  происходит примерно следующее. Ребёнок, вопреки ожиданиям, далеко не всегда стремится преодолевать появляющиеся перед ним новые учебные трудности, т.к. полученная им «тройка» вместо заслуженной «двойки»  отнюдь не заставляет прикладывать дополнительные усилия. А родители, видя в дневнике и тетрадках положительные отметки, тем более не испытывают беспокойства, считая, что  пусть худо-бедно, но всё же их чадо учится. </a:t>
            </a:r>
            <a:endParaRPr kumimoji="0" lang="ru-RU" sz="24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2462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24744"/>
            <a:ext cx="7416824" cy="4819524"/>
          </a:xfrm>
          <a:prstGeom prst="rect">
            <a:avLst/>
          </a:prstGeom>
        </p:spPr>
        <p:txBody>
          <a:bodyPr wrap="square">
            <a:spAutoFit/>
          </a:bodyPr>
          <a:lstStyle/>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2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Воочию убедиться в том, что ребёнок отстаёт в усвоении учебной программы, родителям помогает </a:t>
            </a:r>
            <a:r>
              <a:rPr kumimoji="0" lang="ru-RU" sz="2600" b="1"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присутствие на некоторых уроках</a:t>
            </a:r>
            <a:r>
              <a:rPr kumimoji="0" lang="ru-RU" sz="2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Поняв требования педагога, послушав ответы других детей, самостоятельно сравнив их с тем, как отвечает собственный ребёнок, мамы и папы могут лучше увидеть проблему</a:t>
            </a:r>
            <a:r>
              <a:rPr kumimoji="0" lang="ru-RU" sz="18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u-RU" sz="18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8937886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196752"/>
            <a:ext cx="7254552"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Информируйте о </a:t>
            </a:r>
            <a:r>
              <a:rPr kumimoji="0" lang="ru-RU" sz="26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ребенке в технике «хот-дог»: п</a:t>
            </a:r>
            <a:r>
              <a:rPr kumimoji="0" lang="ru-RU" sz="26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оложительная информация об ученике, информация о трудностях, которые он испытывает в школе; снова положительная информация. </a:t>
            </a:r>
            <a:endParaRPr kumimoji="0" lang="ru-RU" sz="26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4595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51344"/>
            <a:ext cx="8064896"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0"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обязательно привлекайте родителей к обсуждению проблем ребёнка, поиску средств для их преодоления и к оказанию непосредственной помощи ему</a:t>
            </a:r>
            <a:r>
              <a:rPr kumimoji="0" lang="ru-RU" sz="24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Если вы будете стараться в одиночку, то велика вероятность, что ваши усилия не будут оценены по достоинству. Напротив, может случиться и так, что вас обвинят в некомпетентности и непрофессионализме.  Поэтому разделяйте ответственность с родителями неуспевающего ученика, </a:t>
            </a:r>
            <a:r>
              <a:rPr kumimoji="0" lang="ru-RU" sz="24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чётко оговаривая</a:t>
            </a:r>
            <a:r>
              <a:rPr kumimoji="0" lang="ru-RU" sz="24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свои и их конкретные действия по преодолению трудностей. Здесь нелишним будет подчеркнуть, насколько заботливыми, заинтересованными, любящими и неравнодушными они являются, и как сильно в их участии нуждается ребёнок.</a:t>
            </a:r>
            <a:endParaRPr kumimoji="0" lang="ru-RU" sz="2400" b="0" i="0" u="none" strike="noStrike" kern="1200" cap="none" spc="10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8252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5"/>
            <a:ext cx="6912768" cy="5113644"/>
          </a:xfrm>
          <a:prstGeom prst="rect">
            <a:avLst/>
          </a:prstGeom>
        </p:spPr>
        <p:txBody>
          <a:bodyPr wrap="square">
            <a:spAutoFit/>
          </a:bodyPr>
          <a:lstStyle/>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2000" b="0" i="1"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необходимо дать родителям </a:t>
            </a:r>
            <a:r>
              <a:rPr kumimoji="0" lang="ru-RU" sz="2000" b="0" i="1" u="sng"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полную и достоверную информацию о ПМПК</a:t>
            </a:r>
            <a:r>
              <a:rPr kumimoji="0" lang="ru-RU" sz="2000" b="0" i="1"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процедуре обследования  и перспективах </a:t>
            </a:r>
            <a:r>
              <a:rPr kumimoji="0" lang="ru-RU" sz="2000" b="0" i="1"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после его прохождения</a:t>
            </a:r>
            <a:r>
              <a:rPr kumimoji="0" lang="ru-RU" sz="20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Очень многие мамы и папы не соглашаются обращаться в ПМПК, так как слышали от кого-то (как правило, совершенно некомпетентного в данных вопросах), что все дети, прошедшие такую диагностику, награждаются ярлыком «дурачок», непременно отправляются в коррекционные школы, и получение дальнейшего образования становится для них невозможным.</a:t>
            </a:r>
            <a:endParaRPr kumimoji="0" lang="ru-RU" sz="20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674173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776864" cy="6036974"/>
          </a:xfrm>
          <a:prstGeom prst="rect">
            <a:avLst/>
          </a:prstGeom>
        </p:spPr>
        <p:txBody>
          <a:bodyPr wrap="square">
            <a:spAutoFit/>
          </a:bodyPr>
          <a:lstStyle/>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На самом деле после обследования ребёнка специалисты комиссии не ставят никаких диагнозов, а дают </a:t>
            </a:r>
            <a:r>
              <a:rPr kumimoji="0" lang="ru-RU" sz="20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рекомендации</a:t>
            </a:r>
            <a:r>
              <a:rPr kumimoji="0" lang="ru-RU" sz="20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о том, какая образовательная программа будет под силу ребёнку (то есть которую он сможет успешно освоить).  Таких программ несколько: для детей с задержкой психического развития, для детей с тяжёлыми нарушениями речи, для детей с умственной отсталостью и ряд других. После визита на ПМПК </a:t>
            </a:r>
            <a:r>
              <a:rPr kumimoji="0" lang="ru-RU" sz="20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родители самостоятельно решают</a:t>
            </a:r>
            <a:r>
              <a:rPr kumimoji="0" lang="ru-RU" sz="20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вопрос о переводе своего ребёнка на обучение по рекомендованной программе либо о продолжении обучения по прежней. Причём время принятия решения никем </a:t>
            </a:r>
            <a:r>
              <a:rPr kumimoji="0" lang="ru-RU" sz="2000" b="1"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не ограничивается</a:t>
            </a:r>
            <a:r>
              <a:rPr kumimoji="0" lang="ru-RU" sz="2000" b="0" i="0" u="none" strike="noStrike" kern="1200" cap="none" spc="10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ru-RU" sz="2000" b="0" i="0" u="none" strike="noStrike" kern="1200" cap="none" spc="10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47112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1.    У коммуникации есть цель.</a:t>
            </a:r>
          </a:p>
          <a:p>
            <a:r>
              <a:rPr lang="ru-RU" dirty="0"/>
              <a:t>2.    Идет активный обмен информацией между участниками коммуникации.</a:t>
            </a:r>
          </a:p>
          <a:p>
            <a:r>
              <a:rPr lang="ru-RU" dirty="0"/>
              <a:t>3.    Коммуникация должна обеспечить некий результат ее участникам.</a:t>
            </a:r>
          </a:p>
          <a:p>
            <a:r>
              <a:rPr lang="ru-RU" dirty="0"/>
              <a:t>4.    Для оценки эффективности коммуникации необходимо применять инструменты «обратной связи».</a:t>
            </a:r>
          </a:p>
          <a:p>
            <a:endParaRPr lang="ru-RU" dirty="0"/>
          </a:p>
        </p:txBody>
      </p:sp>
    </p:spTree>
    <p:extLst>
      <p:ext uri="{BB962C8B-B14F-4D97-AF65-F5344CB8AC3E}">
        <p14:creationId xmlns:p14="http://schemas.microsoft.com/office/powerpoint/2010/main" val="42668192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BFE97-BD10-4782-A410-A10D82144DB0}"/>
              </a:ext>
            </a:extLst>
          </p:cNvPr>
          <p:cNvSpPr>
            <a:spLocks noGrp="1"/>
          </p:cNvSpPr>
          <p:nvPr>
            <p:ph type="title"/>
          </p:nvPr>
        </p:nvSpPr>
        <p:spPr/>
        <p:txBody>
          <a:bodyPr/>
          <a:lstStyle/>
          <a:p>
            <a:r>
              <a:rPr lang="ru-RU" dirty="0"/>
              <a:t>Альтернативная коммуникация</a:t>
            </a:r>
          </a:p>
        </p:txBody>
      </p:sp>
      <p:sp>
        <p:nvSpPr>
          <p:cNvPr id="4" name="TextBox 3">
            <a:extLst>
              <a:ext uri="{FF2B5EF4-FFF2-40B4-BE49-F238E27FC236}">
                <a16:creationId xmlns:a16="http://schemas.microsoft.com/office/drawing/2014/main" id="{74B74953-9F10-4581-8CC1-E0F15A4BCD16}"/>
              </a:ext>
            </a:extLst>
          </p:cNvPr>
          <p:cNvSpPr txBox="1"/>
          <p:nvPr/>
        </p:nvSpPr>
        <p:spPr>
          <a:xfrm>
            <a:off x="935596" y="1916832"/>
            <a:ext cx="7272808" cy="3416320"/>
          </a:xfrm>
          <a:prstGeom prst="rect">
            <a:avLst/>
          </a:prstGeom>
          <a:noFill/>
        </p:spPr>
        <p:txBody>
          <a:bodyPr wrap="square">
            <a:spAutoFit/>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Альтернативная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аугментативная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(дополнительная) коммуникация -это набор инструментов и стратегий, которые использует невербальный человек  для решения повседневных коммуникативных задач.  • В процесс коммуникации можно вступать с помощью различных инструментов, таких как: речь, взгляд, текст, жесты, мимика, прикосновения, язык жестов, символы, изображения, речи-генерирующие устройства и т. д.  • Важно рано начать применять ААК и для того, чтобы помочь языковому развитию, и для того, чтобы дать ребенку способ общения, пока речь не стала основной формой коммуникации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Romski</a:t>
            </a:r>
            <a:r>
              <a:rPr lang="ru-RU" sz="1800" dirty="0">
                <a:effectLst/>
                <a:latin typeface="Calibri" panose="020F0502020204030204" pitchFamily="34" charset="0"/>
                <a:ea typeface="Calibri" panose="020F0502020204030204" pitchFamily="34" charset="0"/>
                <a:cs typeface="Times New Roman" panose="02020603050405020304" pitchFamily="18" charset="0"/>
              </a:rPr>
              <a:t> &amp;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Sevcik</a:t>
            </a:r>
            <a:r>
              <a:rPr lang="ru-RU" sz="1800" dirty="0">
                <a:effectLst/>
                <a:latin typeface="Calibri" panose="020F0502020204030204" pitchFamily="34" charset="0"/>
                <a:ea typeface="Calibri" panose="020F0502020204030204" pitchFamily="34" charset="0"/>
                <a:cs typeface="Times New Roman" panose="02020603050405020304" pitchFamily="18" charset="0"/>
              </a:rPr>
              <a:t>, 2005), а также для того, чтобы сохранять доступ к коммуникации с помощью альтернативных средств во взрослом возрасте, если речь остается неразборчивой.</a:t>
            </a:r>
            <a:endParaRPr lang="ru-RU" dirty="0"/>
          </a:p>
        </p:txBody>
      </p:sp>
    </p:spTree>
    <p:extLst>
      <p:ext uri="{BB962C8B-B14F-4D97-AF65-F5344CB8AC3E}">
        <p14:creationId xmlns:p14="http://schemas.microsoft.com/office/powerpoint/2010/main" val="40591011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1D7267-38A0-488F-8FFA-EB1B926F9149}"/>
              </a:ext>
            </a:extLst>
          </p:cNvPr>
          <p:cNvSpPr txBox="1"/>
          <p:nvPr/>
        </p:nvSpPr>
        <p:spPr>
          <a:xfrm>
            <a:off x="1367644" y="332656"/>
            <a:ext cx="6408712" cy="5355312"/>
          </a:xfrm>
          <a:prstGeom prst="rect">
            <a:avLst/>
          </a:prstGeom>
          <a:noFill/>
        </p:spPr>
        <p:txBody>
          <a:bodyPr wrap="square">
            <a:spAutoFit/>
          </a:bodyPr>
          <a:lstStyle/>
          <a:p>
            <a:r>
              <a:rPr lang="ru-RU" sz="1800" dirty="0">
                <a:solidFill>
                  <a:srgbClr val="333333"/>
                </a:solidFill>
                <a:effectLst/>
                <a:latin typeface="PT Sans"/>
                <a:ea typeface="Calibri" panose="020F0502020204030204" pitchFamily="34" charset="0"/>
                <a:cs typeface="Times New Roman" panose="02020603050405020304" pitchFamily="18" charset="0"/>
              </a:rPr>
              <a:t>В ратифицированной Россией в 2012 году </a:t>
            </a:r>
            <a:r>
              <a:rPr lang="ru-RU" sz="1800" b="1" dirty="0">
                <a:solidFill>
                  <a:srgbClr val="333333"/>
                </a:solidFill>
                <a:effectLst/>
                <a:latin typeface="PT Sans"/>
                <a:ea typeface="Calibri" panose="020F0502020204030204" pitchFamily="34" charset="0"/>
                <a:cs typeface="Times New Roman" panose="02020603050405020304" pitchFamily="18" charset="0"/>
              </a:rPr>
              <a:t>Конвенции о правах инвалидов</a:t>
            </a:r>
            <a:r>
              <a:rPr lang="ru-RU" sz="1800" dirty="0">
                <a:solidFill>
                  <a:srgbClr val="333333"/>
                </a:solidFill>
                <a:effectLst/>
                <a:latin typeface="PT Sans"/>
                <a:ea typeface="Calibri" panose="020F0502020204030204" pitchFamily="34" charset="0"/>
                <a:cs typeface="Times New Roman" panose="02020603050405020304" pitchFamily="18" charset="0"/>
              </a:rPr>
              <a:t> отдельно отмечается «необходимость использования технологий, учитывающих разные формы инвалидности, принятие и содействие использованию жестовых языков, азбуки Брайля, дополнительных и альтернативных способов общения и всех других доступных способов, методов и форматов общения по выбору инвалидов.</a:t>
            </a:r>
          </a:p>
          <a:p>
            <a:r>
              <a:rPr lang="ru-RU" sz="1800" dirty="0">
                <a:solidFill>
                  <a:srgbClr val="333333"/>
                </a:solidFill>
                <a:effectLst/>
                <a:latin typeface="PT Sans"/>
                <a:ea typeface="Calibri" panose="020F0502020204030204" pitchFamily="34" charset="0"/>
                <a:cs typeface="Times New Roman" panose="02020603050405020304" pitchFamily="18" charset="0"/>
              </a:rPr>
              <a:t>Актуальность использования альтернативных средств коммуникации обусловлена тем, что в настоящее время растет количество детей, имеющих такие нарушения развития, при которых речь либо отсутствует, либо представлена отдельными вокализациями.</a:t>
            </a:r>
          </a:p>
          <a:p>
            <a:r>
              <a:rPr lang="ru-RU" sz="1800" dirty="0">
                <a:solidFill>
                  <a:srgbClr val="333333"/>
                </a:solidFill>
                <a:effectLst/>
                <a:latin typeface="PT Sans"/>
                <a:ea typeface="Calibri" panose="020F0502020204030204" pitchFamily="34" charset="0"/>
                <a:cs typeface="Times New Roman" panose="02020603050405020304" pitchFamily="18" charset="0"/>
              </a:rPr>
              <a:t>Это такие нарушения развития, как расстройства аутистического спектра, органические поражения речевых зон </a:t>
            </a:r>
            <a:r>
              <a:rPr lang="ru-RU" sz="1800" dirty="0" err="1">
                <a:solidFill>
                  <a:srgbClr val="333333"/>
                </a:solidFill>
                <a:effectLst/>
                <a:latin typeface="PT Sans"/>
                <a:ea typeface="Calibri" panose="020F0502020204030204" pitchFamily="34" charset="0"/>
                <a:cs typeface="Times New Roman" panose="02020603050405020304" pitchFamily="18" charset="0"/>
              </a:rPr>
              <a:t>коры</a:t>
            </a:r>
            <a:r>
              <a:rPr lang="ru-RU" sz="1800" dirty="0">
                <a:solidFill>
                  <a:srgbClr val="333333"/>
                </a:solidFill>
                <a:effectLst/>
                <a:latin typeface="PT Sans"/>
                <a:ea typeface="Calibri" panose="020F0502020204030204" pitchFamily="34" charset="0"/>
                <a:cs typeface="Times New Roman" panose="02020603050405020304" pitchFamily="18" charset="0"/>
              </a:rPr>
              <a:t> головного мозга, нарушения опорно-двигательного аппарата, особенности развития эмоционально–волевой сферы, нарушения слуха и/или зрения, комплексные нарушения.</a:t>
            </a:r>
            <a:endParaRPr lang="ru-RU" dirty="0"/>
          </a:p>
        </p:txBody>
      </p:sp>
    </p:spTree>
    <p:extLst>
      <p:ext uri="{BB962C8B-B14F-4D97-AF65-F5344CB8AC3E}">
        <p14:creationId xmlns:p14="http://schemas.microsoft.com/office/powerpoint/2010/main" val="459979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5EE70CC-7001-4DD8-A416-5D472AC8F369}"/>
              </a:ext>
            </a:extLst>
          </p:cNvPr>
          <p:cNvPicPr>
            <a:picLocks noChangeAspect="1"/>
          </p:cNvPicPr>
          <p:nvPr/>
        </p:nvPicPr>
        <p:blipFill>
          <a:blip r:embed="rId2"/>
          <a:stretch>
            <a:fillRect/>
          </a:stretch>
        </p:blipFill>
        <p:spPr>
          <a:xfrm>
            <a:off x="1602990" y="1856095"/>
            <a:ext cx="5938019" cy="3145809"/>
          </a:xfrm>
          <a:prstGeom prst="rect">
            <a:avLst/>
          </a:prstGeom>
        </p:spPr>
      </p:pic>
    </p:spTree>
    <p:extLst>
      <p:ext uri="{BB962C8B-B14F-4D97-AF65-F5344CB8AC3E}">
        <p14:creationId xmlns:p14="http://schemas.microsoft.com/office/powerpoint/2010/main" val="104850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1E11F0-DFB7-40AD-BFE0-1279F91CD728}"/>
              </a:ext>
            </a:extLst>
          </p:cNvPr>
          <p:cNvSpPr>
            <a:spLocks noGrp="1"/>
          </p:cNvSpPr>
          <p:nvPr>
            <p:ph type="title"/>
          </p:nvPr>
        </p:nvSpPr>
        <p:spPr/>
        <p:txBody>
          <a:bodyPr>
            <a:normAutofit/>
          </a:bodyPr>
          <a:lstStyle/>
          <a:p>
            <a:r>
              <a:rPr lang="ru-RU" sz="2200" dirty="0">
                <a:effectLst/>
                <a:latin typeface="Calibri" panose="020F0502020204030204" pitchFamily="34" charset="0"/>
                <a:ea typeface="Calibri" panose="020F0502020204030204" pitchFamily="34" charset="0"/>
                <a:cs typeface="Times New Roman" panose="02020603050405020304" pitchFamily="18" charset="0"/>
              </a:rPr>
              <a:t>НАРУШЕНИЯ РАЗВИТИЯ ПРИ КОТОРЫХ НАИБОЛЕЕ ЧАСТО ПРИМЕНЯЕТСЯ ААК </a:t>
            </a:r>
            <a:endParaRPr lang="ru-RU" dirty="0"/>
          </a:p>
        </p:txBody>
      </p:sp>
      <p:sp>
        <p:nvSpPr>
          <p:cNvPr id="4" name="TextBox 3">
            <a:extLst>
              <a:ext uri="{FF2B5EF4-FFF2-40B4-BE49-F238E27FC236}">
                <a16:creationId xmlns:a16="http://schemas.microsoft.com/office/drawing/2014/main" id="{AAB4F806-F8F9-4880-B17A-AFBF2845B5E7}"/>
              </a:ext>
            </a:extLst>
          </p:cNvPr>
          <p:cNvSpPr txBox="1"/>
          <p:nvPr/>
        </p:nvSpPr>
        <p:spPr>
          <a:xfrm>
            <a:off x="719572" y="1628800"/>
            <a:ext cx="7704856" cy="4722318"/>
          </a:xfrm>
          <a:prstGeom prst="rect">
            <a:avLst/>
          </a:prstGeom>
          <a:noFill/>
        </p:spPr>
        <p:txBody>
          <a:bodyPr wrap="square">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600" dirty="0">
                <a:effectLst/>
                <a:latin typeface="Calibri" panose="020F0502020204030204" pitchFamily="34" charset="0"/>
                <a:ea typeface="Calibri" panose="020F0502020204030204" pitchFamily="34" charset="0"/>
                <a:cs typeface="Times New Roman" panose="02020603050405020304" pitchFamily="18" charset="0"/>
              </a:rPr>
              <a:t>У детей с синдромом Дауна высока вероятность трудностей в экспрессивном языке, и многие в этой группе во взрослом возрасте по-прежнему имеют трудности с самовыражением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Martin</a:t>
            </a: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Losh</a:t>
            </a: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Estigarribia</a:t>
            </a: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Sideris</a:t>
            </a:r>
            <a:r>
              <a:rPr lang="ru-RU" sz="1600" dirty="0">
                <a:effectLst/>
                <a:latin typeface="Calibri" panose="020F0502020204030204" pitchFamily="34" charset="0"/>
                <a:ea typeface="Calibri" panose="020F0502020204030204" pitchFamily="34" charset="0"/>
                <a:cs typeface="Times New Roman" panose="02020603050405020304" pitchFamily="18" charset="0"/>
              </a:rPr>
              <a:t>, &amp; </a:t>
            </a:r>
            <a:r>
              <a:rPr lang="ru-RU" sz="1600" dirty="0" err="1">
                <a:effectLst/>
                <a:latin typeface="Calibri" panose="020F0502020204030204" pitchFamily="34" charset="0"/>
                <a:ea typeface="Calibri" panose="020F0502020204030204" pitchFamily="34" charset="0"/>
                <a:cs typeface="Times New Roman" panose="02020603050405020304" pitchFamily="18" charset="0"/>
              </a:rPr>
              <a:t>Roberts</a:t>
            </a:r>
            <a:r>
              <a:rPr lang="ru-RU" sz="1600" dirty="0">
                <a:effectLst/>
                <a:latin typeface="Calibri" panose="020F0502020204030204" pitchFamily="34" charset="0"/>
                <a:ea typeface="Calibri" panose="020F0502020204030204" pitchFamily="34" charset="0"/>
                <a:cs typeface="Times New Roman" panose="02020603050405020304" pitchFamily="18" charset="0"/>
              </a:rPr>
              <a:t>, 2013 • Нужно следить за развитием языка и общения каждого ребенка с ДЦП и быстро предлагать вмешательство, если ребенок не начинает говорить на втором </a:t>
            </a:r>
            <a:r>
              <a:rPr lang="ru-RU" sz="1800" dirty="0">
                <a:effectLst/>
                <a:latin typeface="Calibri" panose="020F0502020204030204" pitchFamily="34" charset="0"/>
                <a:ea typeface="Calibri" panose="020F0502020204030204" pitchFamily="34" charset="0"/>
                <a:cs typeface="Times New Roman" panose="02020603050405020304" pitchFamily="18" charset="0"/>
              </a:rPr>
              <a:t>году жизни. Хотя риск речевых проблем у детей с ДЦП хорошо известен, слишком много детей этой группы так и не получают дополнительных средств коммуникации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Andersen</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Mjøen</a:t>
            </a:r>
            <a:r>
              <a:rPr lang="ru-RU" sz="1800" dirty="0">
                <a:effectLst/>
                <a:latin typeface="Calibri" panose="020F0502020204030204" pitchFamily="34" charset="0"/>
                <a:ea typeface="Calibri" panose="020F0502020204030204" pitchFamily="34" charset="0"/>
                <a:cs typeface="Times New Roman" panose="02020603050405020304" pitchFamily="18" charset="0"/>
              </a:rPr>
              <a:t>, &amp;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Vik</a:t>
            </a:r>
            <a:r>
              <a:rPr lang="ru-RU" sz="1800" dirty="0">
                <a:effectLst/>
                <a:latin typeface="Calibri" panose="020F0502020204030204" pitchFamily="34" charset="0"/>
                <a:ea typeface="Calibri" panose="020F0502020204030204" pitchFamily="34" charset="0"/>
                <a:cs typeface="Times New Roman" panose="02020603050405020304" pitchFamily="18" charset="0"/>
              </a:rPr>
              <a:t>, 2010;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Geytenbeek</a:t>
            </a:r>
            <a:r>
              <a:rPr lang="ru-RU" sz="1800" dirty="0">
                <a:effectLst/>
                <a:latin typeface="Calibri" panose="020F0502020204030204" pitchFamily="34" charset="0"/>
                <a:ea typeface="Calibri" panose="020F0502020204030204" pitchFamily="34" charset="0"/>
                <a:cs typeface="Times New Roman" panose="02020603050405020304" pitchFamily="18" charset="0"/>
              </a:rPr>
              <a:t>, 2011). • Нарушения развития коммуникации часто возникают при расщелине неба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Scherer</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Oravkinova</a:t>
            </a:r>
            <a:r>
              <a:rPr lang="ru-RU" sz="1800" dirty="0">
                <a:effectLst/>
                <a:latin typeface="Calibri" panose="020F0502020204030204" pitchFamily="34" charset="0"/>
                <a:ea typeface="Calibri" panose="020F0502020204030204" pitchFamily="34" charset="0"/>
                <a:cs typeface="Times New Roman" panose="02020603050405020304" pitchFamily="18" charset="0"/>
              </a:rPr>
              <a:t>, &amp;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McBee</a:t>
            </a:r>
            <a:r>
              <a:rPr lang="ru-RU" sz="1800" dirty="0">
                <a:effectLst/>
                <a:latin typeface="Calibri" panose="020F0502020204030204" pitchFamily="34" charset="0"/>
                <a:ea typeface="Calibri" panose="020F0502020204030204" pitchFamily="34" charset="0"/>
                <a:cs typeface="Times New Roman" panose="02020603050405020304" pitchFamily="18" charset="0"/>
              </a:rPr>
              <a:t>, 2013), фетальном алкогольном синдроме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Church</a:t>
            </a:r>
            <a:r>
              <a:rPr lang="ru-RU" sz="1800" dirty="0">
                <a:effectLst/>
                <a:latin typeface="Calibri" panose="020F0502020204030204" pitchFamily="34" charset="0"/>
                <a:ea typeface="Calibri" panose="020F0502020204030204" pitchFamily="34" charset="0"/>
                <a:cs typeface="Times New Roman" panose="02020603050405020304" pitchFamily="18" charset="0"/>
              </a:rPr>
              <a:t> &amp;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Kaltenbach</a:t>
            </a:r>
            <a:r>
              <a:rPr lang="ru-RU" sz="1800" dirty="0">
                <a:effectLst/>
                <a:latin typeface="Calibri" panose="020F0502020204030204" pitchFamily="34" charset="0"/>
                <a:ea typeface="Calibri" panose="020F0502020204030204" pitchFamily="34" charset="0"/>
                <a:cs typeface="Times New Roman" panose="02020603050405020304" pitchFamily="18" charset="0"/>
              </a:rPr>
              <a:t>, 1997), и нарушениях аутистического спектра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Rosenhall</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Nordin</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Sandstrom</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Ahlsén</a:t>
            </a:r>
            <a:r>
              <a:rPr lang="ru-RU" sz="1800" dirty="0">
                <a:effectLst/>
                <a:latin typeface="Calibri" panose="020F0502020204030204" pitchFamily="34" charset="0"/>
                <a:ea typeface="Calibri" panose="020F0502020204030204" pitchFamily="34" charset="0"/>
                <a:cs typeface="Times New Roman" panose="02020603050405020304" pitchFamily="18" charset="0"/>
              </a:rPr>
              <a:t>, &amp;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Gilberg</a:t>
            </a:r>
            <a:r>
              <a:rPr lang="ru-RU" sz="1800" dirty="0">
                <a:effectLst/>
                <a:latin typeface="Calibri" panose="020F0502020204030204" pitchFamily="34" charset="0"/>
                <a:ea typeface="Calibri" panose="020F0502020204030204" pitchFamily="34" charset="0"/>
                <a:cs typeface="Times New Roman" panose="02020603050405020304" pitchFamily="18" charset="0"/>
              </a:rPr>
              <a:t>, 1999). • Некоторые дети после относительно короткого периода ААС вмешательства начинают говорить. Другим ААС нужны всю жизнь. Отсюда следует, что всегда необходим тщательный контроль  за развитием речи и уровнем владения ААС.</a:t>
            </a:r>
          </a:p>
        </p:txBody>
      </p:sp>
    </p:spTree>
    <p:extLst>
      <p:ext uri="{BB962C8B-B14F-4D97-AF65-F5344CB8AC3E}">
        <p14:creationId xmlns:p14="http://schemas.microsoft.com/office/powerpoint/2010/main" val="32066416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C2E5F-48CA-41D9-BD7D-8777102B7082}"/>
              </a:ext>
            </a:extLst>
          </p:cNvPr>
          <p:cNvSpPr>
            <a:spLocks noGrp="1"/>
          </p:cNvSpPr>
          <p:nvPr>
            <p:ph type="title"/>
          </p:nvPr>
        </p:nvSpPr>
        <p:spPr>
          <a:xfrm>
            <a:off x="457200" y="274638"/>
            <a:ext cx="8229600" cy="778098"/>
          </a:xfrm>
        </p:spPr>
        <p:txBody>
          <a:bodyPr>
            <a:normAutofit fontScale="90000"/>
          </a:bodyPr>
          <a:lstStyle/>
          <a:p>
            <a:pPr>
              <a:lnSpc>
                <a:spcPct val="107000"/>
              </a:lnSpc>
              <a:spcAft>
                <a:spcPts val="800"/>
              </a:spcAft>
            </a:pPr>
            <a:br>
              <a:rPr lang="ru-RU" sz="2200" dirty="0">
                <a:effectLst/>
                <a:latin typeface="Calibri" panose="020F0502020204030204" pitchFamily="34" charset="0"/>
                <a:ea typeface="Calibri" panose="020F0502020204030204" pitchFamily="34" charset="0"/>
                <a:cs typeface="Times New Roman" panose="02020603050405020304" pitchFamily="18" charset="0"/>
              </a:rPr>
            </a:br>
            <a:br>
              <a:rPr lang="ru-RU" sz="2200" dirty="0">
                <a:effectLst/>
                <a:latin typeface="Calibri" panose="020F0502020204030204" pitchFamily="34" charset="0"/>
                <a:ea typeface="Calibri" panose="020F0502020204030204" pitchFamily="34" charset="0"/>
                <a:cs typeface="Times New Roman" panose="02020603050405020304" pitchFamily="18" charset="0"/>
              </a:rPr>
            </a:br>
            <a:r>
              <a:rPr lang="ru-RU" sz="2200" dirty="0">
                <a:effectLst/>
                <a:latin typeface="Calibri" panose="020F0502020204030204" pitchFamily="34" charset="0"/>
                <a:ea typeface="Calibri" panose="020F0502020204030204" pitchFamily="34" charset="0"/>
                <a:cs typeface="Times New Roman" panose="02020603050405020304" pitchFamily="18" charset="0"/>
              </a:rPr>
              <a:t>ВИДЫ АК ( ЗА И М С Т В О В А НО С  </a:t>
            </a:r>
            <a:r>
              <a:rPr lang="ru-RU" sz="2200" dirty="0" err="1">
                <a:effectLst/>
                <a:latin typeface="Calibri" panose="020F0502020204030204" pitchFamily="34" charset="0"/>
                <a:ea typeface="Calibri" panose="020F0502020204030204" pitchFamily="34" charset="0"/>
                <a:cs typeface="Times New Roman" panose="02020603050405020304" pitchFamily="18" charset="0"/>
              </a:rPr>
              <a:t>С</a:t>
            </a:r>
            <a:r>
              <a:rPr lang="ru-RU" sz="2200" dirty="0">
                <a:effectLst/>
                <a:latin typeface="Calibri" panose="020F0502020204030204" pitchFamily="34" charset="0"/>
                <a:ea typeface="Calibri" panose="020F0502020204030204" pitchFamily="34" charset="0"/>
                <a:cs typeface="Times New Roman" panose="02020603050405020304" pitchFamily="18" charset="0"/>
              </a:rPr>
              <a:t> А Й Т А    HTTP://RUS-AAC.RU/ALTERNATIVNAYA_/ АДК </a:t>
            </a:r>
            <a:br>
              <a:rPr lang="ru-RU" sz="44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TextBox 3">
            <a:extLst>
              <a:ext uri="{FF2B5EF4-FFF2-40B4-BE49-F238E27FC236}">
                <a16:creationId xmlns:a16="http://schemas.microsoft.com/office/drawing/2014/main" id="{FE797D68-9416-4517-857F-8B608433A908}"/>
              </a:ext>
            </a:extLst>
          </p:cNvPr>
          <p:cNvSpPr txBox="1"/>
          <p:nvPr/>
        </p:nvSpPr>
        <p:spPr>
          <a:xfrm>
            <a:off x="755576" y="1410297"/>
            <a:ext cx="7272808" cy="4353692"/>
          </a:xfrm>
          <a:prstGeom prst="rect">
            <a:avLst/>
          </a:prstGeom>
          <a:noFill/>
        </p:spPr>
        <p:txBody>
          <a:bodyPr wrap="square">
            <a:spAutoFit/>
          </a:bodyPr>
          <a:lstStyle/>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Без посторонней помощи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•Социальные Жесты •Национальный жестовый язык •Мимика •Вокализации •Язык тела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С поддержкой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Низкотехнологические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средства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•Рисунки •Объекты •Фотографии •Надписи •Коммуникативные доски и книги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                                         Высокотехнологические средства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•Устройства генерирующие речи. •Устройства на одно сообщение •Программное обеспечение АДК, используемое с компьютером, планшетом, смартфоном</a:t>
            </a:r>
          </a:p>
        </p:txBody>
      </p:sp>
    </p:spTree>
    <p:extLst>
      <p:ext uri="{BB962C8B-B14F-4D97-AF65-F5344CB8AC3E}">
        <p14:creationId xmlns:p14="http://schemas.microsoft.com/office/powerpoint/2010/main" val="40646312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1605783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714375"/>
            <a:ext cx="7572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C00000"/>
                </a:solidFill>
              </a:rPr>
              <a:t> НЕВЕРБАЛЬНАЯ КОММУНИКАЦИЯ</a:t>
            </a:r>
          </a:p>
        </p:txBody>
      </p:sp>
      <p:sp>
        <p:nvSpPr>
          <p:cNvPr id="15361" name="Rectangle 1"/>
          <p:cNvSpPr>
            <a:spLocks noChangeArrowheads="1"/>
          </p:cNvSpPr>
          <p:nvPr/>
        </p:nvSpPr>
        <p:spPr bwMode="auto">
          <a:xfrm>
            <a:off x="285750" y="1571625"/>
            <a:ext cx="110013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82850" algn="l"/>
              </a:tabLst>
              <a:defRPr>
                <a:solidFill>
                  <a:schemeClr val="tx1"/>
                </a:solidFill>
                <a:latin typeface="Arial" charset="0"/>
                <a:cs typeface="Arial" charset="0"/>
              </a:defRPr>
            </a:lvl1pPr>
            <a:lvl2pPr marL="742950" indent="-285750" eaLnBrk="0" hangingPunct="0">
              <a:tabLst>
                <a:tab pos="2482850" algn="l"/>
              </a:tabLst>
              <a:defRPr>
                <a:solidFill>
                  <a:schemeClr val="tx1"/>
                </a:solidFill>
                <a:latin typeface="Arial" charset="0"/>
                <a:cs typeface="Arial" charset="0"/>
              </a:defRPr>
            </a:lvl2pPr>
            <a:lvl3pPr marL="1143000" indent="-228600" eaLnBrk="0" hangingPunct="0">
              <a:tabLst>
                <a:tab pos="2482850" algn="l"/>
              </a:tabLst>
              <a:defRPr>
                <a:solidFill>
                  <a:schemeClr val="tx1"/>
                </a:solidFill>
                <a:latin typeface="Arial" charset="0"/>
                <a:cs typeface="Arial" charset="0"/>
              </a:defRPr>
            </a:lvl3pPr>
            <a:lvl4pPr marL="1600200" indent="-228600" eaLnBrk="0" hangingPunct="0">
              <a:tabLst>
                <a:tab pos="2482850" algn="l"/>
              </a:tabLst>
              <a:defRPr>
                <a:solidFill>
                  <a:schemeClr val="tx1"/>
                </a:solidFill>
                <a:latin typeface="Arial" charset="0"/>
                <a:cs typeface="Arial" charset="0"/>
              </a:defRPr>
            </a:lvl4pPr>
            <a:lvl5pPr marL="2057400" indent="-228600" eaLnBrk="0" hangingPunct="0">
              <a:tabLst>
                <a:tab pos="24828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828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828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828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82850" algn="l"/>
              </a:tabLst>
              <a:defRPr>
                <a:solidFill>
                  <a:schemeClr val="tx1"/>
                </a:solidFill>
                <a:latin typeface="Arial" charset="0"/>
                <a:cs typeface="Arial" charset="0"/>
              </a:defRPr>
            </a:lvl9pPr>
          </a:lstStyle>
          <a:p>
            <a:pPr eaLnBrk="1" hangingPunct="1">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Тембр голоса и интонация</a:t>
            </a:r>
          </a:p>
          <a:p>
            <a:pPr eaLnBrk="1" hangingPunct="1">
              <a:buFontTx/>
              <a:buChar char="•"/>
            </a:pPr>
            <a:endParaRPr lang="ru-RU" altLang="ru-RU" sz="2400" u="sng">
              <a:latin typeface="Times New Roman" pitchFamily="18" charset="0"/>
              <a:cs typeface="Times New Roman" pitchFamily="18" charset="0"/>
            </a:endParaRPr>
          </a:p>
          <a:p>
            <a:pPr eaLnBrk="1" hangingPunct="1">
              <a:buFontTx/>
              <a:buChar char="•"/>
            </a:pPr>
            <a:endParaRPr lang="ru-RU" altLang="ru-RU" sz="1400"/>
          </a:p>
          <a:p>
            <a:pPr>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Ширина зрачка</a:t>
            </a:r>
            <a:r>
              <a:rPr lang="ru-RU" altLang="ru-RU" sz="2400">
                <a:latin typeface="Times New Roman" pitchFamily="18" charset="0"/>
                <a:cs typeface="Times New Roman" pitchFamily="18" charset="0"/>
              </a:rPr>
              <a:t>   </a:t>
            </a:r>
          </a:p>
          <a:p>
            <a:pPr>
              <a:buFontTx/>
              <a:buChar char="•"/>
            </a:pPr>
            <a:endParaRPr lang="ru-RU" altLang="ru-RU" sz="2400">
              <a:latin typeface="Times New Roman" pitchFamily="18" charset="0"/>
              <a:cs typeface="Times New Roman" pitchFamily="18" charset="0"/>
            </a:endParaRPr>
          </a:p>
          <a:p>
            <a:endParaRPr lang="ru-RU" altLang="ru-RU" sz="800"/>
          </a:p>
          <a:p>
            <a:pPr>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Пространство, разделяющее говорящих</a:t>
            </a:r>
            <a:r>
              <a:rPr lang="ru-RU" altLang="ru-RU" sz="2400">
                <a:latin typeface="Times New Roman" pitchFamily="18" charset="0"/>
                <a:cs typeface="Times New Roman" pitchFamily="18" charset="0"/>
              </a:rPr>
              <a:t> </a:t>
            </a:r>
          </a:p>
          <a:p>
            <a:pPr>
              <a:buFontTx/>
              <a:buChar char="•"/>
            </a:pPr>
            <a:endParaRPr lang="ru-RU" altLang="ru-RU" sz="2400">
              <a:latin typeface="Times New Roman" pitchFamily="18" charset="0"/>
              <a:cs typeface="Times New Roman" pitchFamily="18" charset="0"/>
            </a:endParaRPr>
          </a:p>
          <a:p>
            <a:pPr>
              <a:buFontTx/>
              <a:buChar char="•"/>
            </a:pPr>
            <a:endParaRPr lang="ru-RU" altLang="ru-RU" sz="800"/>
          </a:p>
          <a:p>
            <a:r>
              <a:rPr lang="ru-RU" altLang="ru-RU" sz="2400">
                <a:latin typeface="Times New Roman" pitchFamily="18" charset="0"/>
                <a:cs typeface="Times New Roman" pitchFamily="18" charset="0"/>
              </a:rPr>
              <a:t>                                - 0-0,5 </a:t>
            </a:r>
            <a:r>
              <a:rPr lang="ru-RU" altLang="ru-RU" sz="2000">
                <a:latin typeface="Times New Roman" pitchFamily="18" charset="0"/>
                <a:cs typeface="Times New Roman" pitchFamily="18" charset="0"/>
              </a:rPr>
              <a:t>м</a:t>
            </a:r>
            <a:r>
              <a:rPr lang="ru-RU" altLang="ru-RU" sz="2400">
                <a:latin typeface="Times New Roman" pitchFamily="18" charset="0"/>
                <a:cs typeface="Times New Roman" pitchFamily="18" charset="0"/>
              </a:rPr>
              <a:t> </a:t>
            </a:r>
            <a:r>
              <a:rPr lang="ru-RU" altLang="ru-RU" sz="1600">
                <a:latin typeface="Calibri" pitchFamily="34" charset="0"/>
                <a:cs typeface="Times New Roman" pitchFamily="18" charset="0"/>
              </a:rPr>
              <a:t>–</a:t>
            </a:r>
            <a:r>
              <a:rPr lang="ru-RU" altLang="ru-RU" sz="2400">
                <a:latin typeface="Times New Roman" pitchFamily="18" charset="0"/>
                <a:cs typeface="Times New Roman" pitchFamily="18" charset="0"/>
              </a:rPr>
              <a:t> </a:t>
            </a:r>
            <a:r>
              <a:rPr lang="ru-RU" altLang="ru-RU" sz="1600">
                <a:latin typeface="Times New Roman" pitchFamily="18" charset="0"/>
                <a:cs typeface="Times New Roman" pitchFamily="18" charset="0"/>
              </a:rPr>
              <a:t>интимное расстояние, так общаются  близкие люди</a:t>
            </a:r>
            <a:endParaRPr lang="ru-RU" altLang="ru-RU" sz="1600"/>
          </a:p>
          <a:p>
            <a:r>
              <a:rPr lang="ru-RU" altLang="ru-RU" sz="2400">
                <a:latin typeface="Times New Roman" pitchFamily="18" charset="0"/>
                <a:cs typeface="Times New Roman" pitchFamily="18" charset="0"/>
              </a:rPr>
              <a:t>                                - 0,5-1,2 </a:t>
            </a:r>
            <a:r>
              <a:rPr lang="ru-RU" altLang="ru-RU" sz="2000">
                <a:latin typeface="Times New Roman" pitchFamily="18" charset="0"/>
                <a:cs typeface="Times New Roman" pitchFamily="18" charset="0"/>
              </a:rPr>
              <a:t>м</a:t>
            </a:r>
            <a:r>
              <a:rPr lang="ru-RU" altLang="ru-RU" sz="2400">
                <a:latin typeface="Times New Roman" pitchFamily="18" charset="0"/>
                <a:cs typeface="Times New Roman" pitchFamily="18" charset="0"/>
              </a:rPr>
              <a:t> </a:t>
            </a:r>
            <a:r>
              <a:rPr lang="ru-RU" altLang="ru-RU" sz="1600">
                <a:latin typeface="Calibri" pitchFamily="34" charset="0"/>
                <a:cs typeface="Times New Roman" pitchFamily="18" charset="0"/>
              </a:rPr>
              <a:t>–</a:t>
            </a:r>
            <a:r>
              <a:rPr lang="ru-RU" altLang="ru-RU" sz="2400">
                <a:latin typeface="Times New Roman" pitchFamily="18" charset="0"/>
                <a:cs typeface="Times New Roman" pitchFamily="18" charset="0"/>
              </a:rPr>
              <a:t> </a:t>
            </a:r>
            <a:r>
              <a:rPr lang="ru-RU" altLang="ru-RU" sz="1600">
                <a:latin typeface="Times New Roman" pitchFamily="18" charset="0"/>
                <a:cs typeface="Times New Roman" pitchFamily="18" charset="0"/>
              </a:rPr>
              <a:t>межличностное расстояние для разговора друзей</a:t>
            </a:r>
            <a:endParaRPr lang="ru-RU" altLang="ru-RU" sz="1600"/>
          </a:p>
          <a:p>
            <a:r>
              <a:rPr lang="ru-RU" altLang="ru-RU" sz="2400">
                <a:latin typeface="Times New Roman" pitchFamily="18" charset="0"/>
                <a:cs typeface="Times New Roman" pitchFamily="18" charset="0"/>
              </a:rPr>
              <a:t>                                - 1,2-3,7 </a:t>
            </a:r>
            <a:r>
              <a:rPr lang="ru-RU" altLang="ru-RU" sz="2000">
                <a:latin typeface="Times New Roman" pitchFamily="18" charset="0"/>
                <a:cs typeface="Times New Roman" pitchFamily="18" charset="0"/>
              </a:rPr>
              <a:t>м</a:t>
            </a:r>
            <a:r>
              <a:rPr lang="ru-RU" altLang="ru-RU" sz="2400">
                <a:latin typeface="Times New Roman" pitchFamily="18" charset="0"/>
                <a:cs typeface="Times New Roman" pitchFamily="18" charset="0"/>
              </a:rPr>
              <a:t> </a:t>
            </a:r>
            <a:r>
              <a:rPr lang="ru-RU" altLang="ru-RU" sz="1600">
                <a:latin typeface="Calibri" pitchFamily="34" charset="0"/>
                <a:cs typeface="Times New Roman" pitchFamily="18" charset="0"/>
              </a:rPr>
              <a:t>–</a:t>
            </a:r>
            <a:r>
              <a:rPr lang="ru-RU" altLang="ru-RU" sz="2400">
                <a:latin typeface="Times New Roman" pitchFamily="18" charset="0"/>
                <a:cs typeface="Times New Roman" pitchFamily="18" charset="0"/>
              </a:rPr>
              <a:t> </a:t>
            </a:r>
            <a:r>
              <a:rPr lang="ru-RU" altLang="ru-RU" sz="1600">
                <a:latin typeface="Times New Roman" pitchFamily="18" charset="0"/>
                <a:cs typeface="Times New Roman" pitchFamily="18" charset="0"/>
              </a:rPr>
              <a:t>зона деловых отношений</a:t>
            </a:r>
            <a:endParaRPr lang="ru-RU" altLang="ru-RU" sz="1600"/>
          </a:p>
          <a:p>
            <a:r>
              <a:rPr lang="ru-RU" altLang="ru-RU" sz="2400">
                <a:latin typeface="Times New Roman" pitchFamily="18" charset="0"/>
                <a:cs typeface="Times New Roman" pitchFamily="18" charset="0"/>
              </a:rPr>
              <a:t>                                - 3,7 </a:t>
            </a:r>
            <a:r>
              <a:rPr lang="ru-RU" altLang="ru-RU" sz="2000">
                <a:latin typeface="Times New Roman" pitchFamily="18" charset="0"/>
                <a:cs typeface="Times New Roman" pitchFamily="18" charset="0"/>
              </a:rPr>
              <a:t>и более </a:t>
            </a:r>
            <a:r>
              <a:rPr lang="ru-RU" altLang="ru-RU" sz="1600">
                <a:latin typeface="Calibri" pitchFamily="34" charset="0"/>
                <a:cs typeface="Times New Roman" pitchFamily="18" charset="0"/>
              </a:rPr>
              <a:t>–</a:t>
            </a:r>
            <a:r>
              <a:rPr lang="ru-RU" altLang="ru-RU" sz="1600">
                <a:latin typeface="Times New Roman" pitchFamily="18" charset="0"/>
                <a:cs typeface="Times New Roman" pitchFamily="18" charset="0"/>
              </a:rPr>
              <a:t> расстояние для публичных выступлений</a:t>
            </a:r>
            <a:endParaRPr lang="ru-RU" altLang="ru-RU" sz="1600"/>
          </a:p>
        </p:txBody>
      </p:sp>
      <p:pic>
        <p:nvPicPr>
          <p:cNvPr id="15362" name="Picture 2" descr="E:\диалог.jpeg"/>
          <p:cNvPicPr>
            <a:picLocks noChangeAspect="1" noChangeArrowheads="1"/>
          </p:cNvPicPr>
          <p:nvPr/>
        </p:nvPicPr>
        <p:blipFill>
          <a:blip r:embed="rId2" cstate="print"/>
          <a:srcRect/>
          <a:stretch>
            <a:fillRect/>
          </a:stretch>
        </p:blipFill>
        <p:spPr bwMode="auto">
          <a:xfrm>
            <a:off x="285750" y="4286250"/>
            <a:ext cx="2333625"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564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1">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1">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1">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714375"/>
            <a:ext cx="7572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C00000"/>
                </a:solidFill>
              </a:rPr>
              <a:t> НЕВЕРБАЛЬНАЯ КОММУНИКАЦИЯ</a:t>
            </a:r>
          </a:p>
        </p:txBody>
      </p:sp>
      <p:sp>
        <p:nvSpPr>
          <p:cNvPr id="10243" name="Rectangle 1"/>
          <p:cNvSpPr>
            <a:spLocks noChangeArrowheads="1"/>
          </p:cNvSpPr>
          <p:nvPr/>
        </p:nvSpPr>
        <p:spPr bwMode="auto">
          <a:xfrm>
            <a:off x="857250" y="1357313"/>
            <a:ext cx="828675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82850" algn="l"/>
              </a:tabLst>
              <a:defRPr>
                <a:solidFill>
                  <a:schemeClr val="tx1"/>
                </a:solidFill>
                <a:latin typeface="Arial" charset="0"/>
                <a:cs typeface="Arial" charset="0"/>
              </a:defRPr>
            </a:lvl1pPr>
            <a:lvl2pPr marL="742950" indent="-285750" eaLnBrk="0" hangingPunct="0">
              <a:tabLst>
                <a:tab pos="2482850" algn="l"/>
              </a:tabLst>
              <a:defRPr>
                <a:solidFill>
                  <a:schemeClr val="tx1"/>
                </a:solidFill>
                <a:latin typeface="Arial" charset="0"/>
                <a:cs typeface="Arial" charset="0"/>
              </a:defRPr>
            </a:lvl2pPr>
            <a:lvl3pPr marL="1143000" indent="-228600" eaLnBrk="0" hangingPunct="0">
              <a:tabLst>
                <a:tab pos="2482850" algn="l"/>
              </a:tabLst>
              <a:defRPr>
                <a:solidFill>
                  <a:schemeClr val="tx1"/>
                </a:solidFill>
                <a:latin typeface="Arial" charset="0"/>
                <a:cs typeface="Arial" charset="0"/>
              </a:defRPr>
            </a:lvl3pPr>
            <a:lvl4pPr marL="1600200" indent="-228600" eaLnBrk="0" hangingPunct="0">
              <a:tabLst>
                <a:tab pos="2482850" algn="l"/>
              </a:tabLst>
              <a:defRPr>
                <a:solidFill>
                  <a:schemeClr val="tx1"/>
                </a:solidFill>
                <a:latin typeface="Arial" charset="0"/>
                <a:cs typeface="Arial" charset="0"/>
              </a:defRPr>
            </a:lvl4pPr>
            <a:lvl5pPr marL="2057400" indent="-228600" eaLnBrk="0" hangingPunct="0">
              <a:tabLst>
                <a:tab pos="24828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828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828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828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82850" algn="l"/>
              </a:tabLst>
              <a:defRPr>
                <a:solidFill>
                  <a:schemeClr val="tx1"/>
                </a:solidFill>
                <a:latin typeface="Arial" charset="0"/>
                <a:cs typeface="Arial" charset="0"/>
              </a:defRPr>
            </a:lvl9pPr>
          </a:lstStyle>
          <a:p>
            <a:pPr eaLnBrk="1" hangingPunct="1">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С</a:t>
            </a:r>
            <a:r>
              <a:rPr lang="ru-RU" altLang="ru-RU" sz="2400" u="sng">
                <a:latin typeface="Georgia" pitchFamily="18" charset="0"/>
              </a:rPr>
              <a:t>пособ расположения относительно собеседника</a:t>
            </a:r>
            <a:r>
              <a:rPr lang="ru-RU" altLang="ru-RU" sz="2400">
                <a:latin typeface="Georgia" pitchFamily="18" charset="0"/>
              </a:rPr>
              <a:t> </a:t>
            </a:r>
            <a:endParaRPr lang="ru-RU" altLang="ru-RU" sz="2400" u="sng">
              <a:latin typeface="Times New Roman" pitchFamily="18" charset="0"/>
              <a:cs typeface="Times New Roman" pitchFamily="18" charset="0"/>
            </a:endParaRPr>
          </a:p>
          <a:p>
            <a:pPr eaLnBrk="1" hangingPunct="1">
              <a:buFontTx/>
              <a:buChar char="•"/>
            </a:pPr>
            <a:endParaRPr lang="ru-RU" altLang="ru-RU" sz="2400" u="sng">
              <a:latin typeface="Times New Roman" pitchFamily="18" charset="0"/>
              <a:cs typeface="Times New Roman" pitchFamily="18" charset="0"/>
            </a:endParaRPr>
          </a:p>
          <a:p>
            <a:pPr eaLnBrk="1" hangingPunct="1">
              <a:buFontTx/>
              <a:buChar char="•"/>
            </a:pPr>
            <a:endParaRPr lang="ru-RU" altLang="ru-RU" sz="1400"/>
          </a:p>
          <a:p>
            <a:endParaRPr lang="ru-RU" altLang="ru-RU" sz="2400">
              <a:latin typeface="Times New Roman" pitchFamily="18" charset="0"/>
              <a:cs typeface="Times New Roman" pitchFamily="18" charset="0"/>
            </a:endParaRPr>
          </a:p>
          <a:p>
            <a:pPr>
              <a:buFontTx/>
              <a:buChar char="•"/>
            </a:pPr>
            <a:endParaRPr lang="ru-RU" altLang="ru-RU" sz="2400">
              <a:latin typeface="Times New Roman" pitchFamily="18" charset="0"/>
              <a:cs typeface="Times New Roman" pitchFamily="18" charset="0"/>
            </a:endParaRPr>
          </a:p>
          <a:p>
            <a:endParaRPr lang="ru-RU" altLang="ru-RU" sz="800"/>
          </a:p>
          <a:p>
            <a:pPr>
              <a:buFontTx/>
              <a:buChar char="•"/>
            </a:pPr>
            <a:endParaRPr lang="ru-RU" altLang="ru-RU" sz="2000"/>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13" y="2143125"/>
            <a:ext cx="764381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p:cNvSpPr>
            <a:spLocks noChangeArrowheads="1"/>
          </p:cNvSpPr>
          <p:nvPr/>
        </p:nvSpPr>
        <p:spPr bwMode="auto">
          <a:xfrm>
            <a:off x="857250" y="4500563"/>
            <a:ext cx="85725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9875" eaLnBrk="0" hangingPunct="0">
              <a:tabLst>
                <a:tab pos="2473325" algn="l"/>
              </a:tabLst>
              <a:defRPr>
                <a:solidFill>
                  <a:schemeClr val="tx1"/>
                </a:solidFill>
                <a:latin typeface="Arial" charset="0"/>
                <a:cs typeface="Arial" charset="0"/>
              </a:defRPr>
            </a:lvl1pPr>
            <a:lvl2pPr marL="742950" indent="-285750" eaLnBrk="0" hangingPunct="0">
              <a:tabLst>
                <a:tab pos="2473325" algn="l"/>
              </a:tabLst>
              <a:defRPr>
                <a:solidFill>
                  <a:schemeClr val="tx1"/>
                </a:solidFill>
                <a:latin typeface="Arial" charset="0"/>
                <a:cs typeface="Arial" charset="0"/>
              </a:defRPr>
            </a:lvl2pPr>
            <a:lvl3pPr marL="1143000" indent="-228600" eaLnBrk="0" hangingPunct="0">
              <a:tabLst>
                <a:tab pos="2473325" algn="l"/>
              </a:tabLst>
              <a:defRPr>
                <a:solidFill>
                  <a:schemeClr val="tx1"/>
                </a:solidFill>
                <a:latin typeface="Arial" charset="0"/>
                <a:cs typeface="Arial" charset="0"/>
              </a:defRPr>
            </a:lvl3pPr>
            <a:lvl4pPr marL="1600200" indent="-228600" eaLnBrk="0" hangingPunct="0">
              <a:tabLst>
                <a:tab pos="2473325" algn="l"/>
              </a:tabLst>
              <a:defRPr>
                <a:solidFill>
                  <a:schemeClr val="tx1"/>
                </a:solidFill>
                <a:latin typeface="Arial" charset="0"/>
                <a:cs typeface="Arial" charset="0"/>
              </a:defRPr>
            </a:lvl4pPr>
            <a:lvl5pPr marL="2057400" indent="-228600" eaLnBrk="0" hangingPunct="0">
              <a:tabLst>
                <a:tab pos="24733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733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733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733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73325" algn="l"/>
              </a:tabLst>
              <a:defRPr>
                <a:solidFill>
                  <a:schemeClr val="tx1"/>
                </a:solidFill>
                <a:latin typeface="Arial" charset="0"/>
                <a:cs typeface="Arial" charset="0"/>
              </a:defRPr>
            </a:lvl9pPr>
          </a:lstStyle>
          <a:p>
            <a:pPr eaLnBrk="1" hangingPunct="1"/>
            <a:r>
              <a:rPr lang="ru-RU" altLang="ru-RU" sz="2000" b="1">
                <a:latin typeface="Times New Roman" pitchFamily="18" charset="0"/>
                <a:cs typeface="Times New Roman" pitchFamily="18" charset="0"/>
              </a:rPr>
              <a:t>1</a:t>
            </a:r>
            <a:r>
              <a:rPr lang="ru-RU" altLang="ru-RU" sz="1600">
                <a:latin typeface="Times New Roman" pitchFamily="18" charset="0"/>
                <a:cs typeface="Times New Roman" pitchFamily="18" charset="0"/>
              </a:rPr>
              <a:t> </a:t>
            </a:r>
            <a:r>
              <a:rPr lang="ru-RU" altLang="ru-RU" sz="1600">
                <a:latin typeface="Calibri" pitchFamily="34" charset="0"/>
                <a:cs typeface="Times New Roman" pitchFamily="18" charset="0"/>
              </a:rPr>
              <a:t>–</a:t>
            </a:r>
            <a:r>
              <a:rPr lang="ru-RU" altLang="ru-RU" sz="1600">
                <a:latin typeface="Times New Roman" pitchFamily="18" charset="0"/>
                <a:cs typeface="Times New Roman" pitchFamily="18" charset="0"/>
              </a:rPr>
              <a:t> деловой, официальный разговор </a:t>
            </a:r>
            <a:endParaRPr lang="ru-RU" altLang="ru-RU" sz="1600"/>
          </a:p>
          <a:p>
            <a:r>
              <a:rPr lang="ru-RU" altLang="ru-RU" sz="2000" b="1">
                <a:latin typeface="Times New Roman" pitchFamily="18" charset="0"/>
                <a:cs typeface="Times New Roman" pitchFamily="18" charset="0"/>
              </a:rPr>
              <a:t>2</a:t>
            </a:r>
            <a:r>
              <a:rPr lang="ru-RU" altLang="ru-RU" sz="1600">
                <a:latin typeface="Times New Roman" pitchFamily="18" charset="0"/>
                <a:cs typeface="Times New Roman" pitchFamily="18" charset="0"/>
              </a:rPr>
              <a:t> </a:t>
            </a:r>
            <a:r>
              <a:rPr lang="ru-RU" altLang="ru-RU" sz="1600">
                <a:latin typeface="Calibri" pitchFamily="34" charset="0"/>
                <a:cs typeface="Times New Roman" pitchFamily="18" charset="0"/>
              </a:rPr>
              <a:t>–</a:t>
            </a:r>
            <a:r>
              <a:rPr lang="ru-RU" altLang="ru-RU" sz="1600">
                <a:latin typeface="Times New Roman" pitchFamily="18" charset="0"/>
                <a:cs typeface="Times New Roman" pitchFamily="18" charset="0"/>
              </a:rPr>
              <a:t> самое </a:t>
            </a:r>
            <a:r>
              <a:rPr lang="ru-RU" altLang="ru-RU" sz="1600">
                <a:latin typeface="Calibri" pitchFamily="34" charset="0"/>
                <a:cs typeface="Times New Roman" pitchFamily="18" charset="0"/>
              </a:rPr>
              <a:t>«</a:t>
            </a:r>
            <a:r>
              <a:rPr lang="ru-RU" altLang="ru-RU" sz="1600">
                <a:latin typeface="Times New Roman" pitchFamily="18" charset="0"/>
                <a:cs typeface="Times New Roman" pitchFamily="18" charset="0"/>
              </a:rPr>
              <a:t>необязывающее</a:t>
            </a:r>
            <a:r>
              <a:rPr lang="ru-RU" altLang="ru-RU" sz="1600">
                <a:latin typeface="Calibri" pitchFamily="34" charset="0"/>
                <a:cs typeface="Times New Roman" pitchFamily="18" charset="0"/>
              </a:rPr>
              <a:t>»</a:t>
            </a:r>
            <a:r>
              <a:rPr lang="ru-RU" altLang="ru-RU" sz="1600">
                <a:latin typeface="Times New Roman" pitchFamily="18" charset="0"/>
                <a:cs typeface="Times New Roman" pitchFamily="18" charset="0"/>
              </a:rPr>
              <a:t> для партнёров расположение </a:t>
            </a:r>
            <a:endParaRPr lang="ru-RU" altLang="ru-RU" sz="1600"/>
          </a:p>
          <a:p>
            <a:r>
              <a:rPr lang="ru-RU" altLang="ru-RU" sz="2000" b="1">
                <a:latin typeface="Times New Roman" pitchFamily="18" charset="0"/>
                <a:cs typeface="Times New Roman" pitchFamily="18" charset="0"/>
              </a:rPr>
              <a:t>3</a:t>
            </a:r>
            <a:r>
              <a:rPr lang="ru-RU" altLang="ru-RU" sz="1600">
                <a:latin typeface="Times New Roman" pitchFamily="18" charset="0"/>
                <a:cs typeface="Times New Roman" pitchFamily="18" charset="0"/>
              </a:rPr>
              <a:t> </a:t>
            </a:r>
            <a:r>
              <a:rPr lang="ru-RU" altLang="ru-RU" sz="1600">
                <a:latin typeface="Calibri" pitchFamily="34" charset="0"/>
                <a:cs typeface="Times New Roman" pitchFamily="18" charset="0"/>
              </a:rPr>
              <a:t>–</a:t>
            </a:r>
            <a:r>
              <a:rPr lang="ru-RU" altLang="ru-RU" sz="1600">
                <a:latin typeface="Times New Roman" pitchFamily="18" charset="0"/>
                <a:cs typeface="Times New Roman" pitchFamily="18" charset="0"/>
              </a:rPr>
              <a:t> расположение, наиболее удобное для близких и доверительных отношений</a:t>
            </a:r>
          </a:p>
          <a:p>
            <a:endParaRPr lang="ru-RU" altLang="ru-RU" sz="1600"/>
          </a:p>
        </p:txBody>
      </p:sp>
    </p:spTree>
    <p:extLst>
      <p:ext uri="{BB962C8B-B14F-4D97-AF65-F5344CB8AC3E}">
        <p14:creationId xmlns:p14="http://schemas.microsoft.com/office/powerpoint/2010/main" val="22476330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714375"/>
            <a:ext cx="7572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C00000"/>
                </a:solidFill>
              </a:rPr>
              <a:t> НЕВЕРБАЛЬНАЯ КОММУНИКАЦИЯ</a:t>
            </a:r>
          </a:p>
        </p:txBody>
      </p:sp>
      <p:sp>
        <p:nvSpPr>
          <p:cNvPr id="11267" name="Rectangle 1"/>
          <p:cNvSpPr>
            <a:spLocks noChangeArrowheads="1"/>
          </p:cNvSpPr>
          <p:nvPr/>
        </p:nvSpPr>
        <p:spPr bwMode="auto">
          <a:xfrm>
            <a:off x="793750" y="2017713"/>
            <a:ext cx="828675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82850" algn="l"/>
              </a:tabLst>
              <a:defRPr>
                <a:solidFill>
                  <a:schemeClr val="tx1"/>
                </a:solidFill>
                <a:latin typeface="Arial" charset="0"/>
                <a:cs typeface="Arial" charset="0"/>
              </a:defRPr>
            </a:lvl1pPr>
            <a:lvl2pPr marL="742950" indent="-285750" eaLnBrk="0" hangingPunct="0">
              <a:tabLst>
                <a:tab pos="2482850" algn="l"/>
              </a:tabLst>
              <a:defRPr>
                <a:solidFill>
                  <a:schemeClr val="tx1"/>
                </a:solidFill>
                <a:latin typeface="Arial" charset="0"/>
                <a:cs typeface="Arial" charset="0"/>
              </a:defRPr>
            </a:lvl2pPr>
            <a:lvl3pPr marL="1143000" indent="-228600" eaLnBrk="0" hangingPunct="0">
              <a:tabLst>
                <a:tab pos="2482850" algn="l"/>
              </a:tabLst>
              <a:defRPr>
                <a:solidFill>
                  <a:schemeClr val="tx1"/>
                </a:solidFill>
                <a:latin typeface="Arial" charset="0"/>
                <a:cs typeface="Arial" charset="0"/>
              </a:defRPr>
            </a:lvl3pPr>
            <a:lvl4pPr marL="1600200" indent="-228600" eaLnBrk="0" hangingPunct="0">
              <a:tabLst>
                <a:tab pos="2482850" algn="l"/>
              </a:tabLst>
              <a:defRPr>
                <a:solidFill>
                  <a:schemeClr val="tx1"/>
                </a:solidFill>
                <a:latin typeface="Arial" charset="0"/>
                <a:cs typeface="Arial" charset="0"/>
              </a:defRPr>
            </a:lvl4pPr>
            <a:lvl5pPr marL="2057400" indent="-228600" eaLnBrk="0" hangingPunct="0">
              <a:tabLst>
                <a:tab pos="24828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828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828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828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82850" algn="l"/>
              </a:tabLst>
              <a:defRPr>
                <a:solidFill>
                  <a:schemeClr val="tx1"/>
                </a:solidFill>
                <a:latin typeface="Arial" charset="0"/>
                <a:cs typeface="Arial" charset="0"/>
              </a:defRPr>
            </a:lvl9pPr>
          </a:lstStyle>
          <a:p>
            <a:pPr eaLnBrk="1" hangingPunct="1">
              <a:buFontTx/>
              <a:buChar char="•"/>
            </a:pPr>
            <a:endParaRPr lang="ru-RU" altLang="ru-RU" sz="2400" u="sng">
              <a:latin typeface="Times New Roman" pitchFamily="18" charset="0"/>
              <a:cs typeface="Times New Roman" pitchFamily="18" charset="0"/>
            </a:endParaRPr>
          </a:p>
          <a:p>
            <a:pPr eaLnBrk="1" hangingPunct="1">
              <a:buFontTx/>
              <a:buChar char="•"/>
            </a:pPr>
            <a:endParaRPr lang="ru-RU" altLang="ru-RU" sz="2400" u="sng">
              <a:latin typeface="Times New Roman" pitchFamily="18" charset="0"/>
              <a:cs typeface="Times New Roman" pitchFamily="18" charset="0"/>
            </a:endParaRPr>
          </a:p>
          <a:p>
            <a:pPr eaLnBrk="1" hangingPunct="1">
              <a:buFontTx/>
              <a:buChar char="•"/>
            </a:pPr>
            <a:endParaRPr lang="ru-RU" altLang="ru-RU" sz="1400"/>
          </a:p>
          <a:p>
            <a:endParaRPr lang="ru-RU" altLang="ru-RU" sz="2400">
              <a:latin typeface="Times New Roman" pitchFamily="18" charset="0"/>
              <a:cs typeface="Times New Roman" pitchFamily="18" charset="0"/>
            </a:endParaRPr>
          </a:p>
          <a:p>
            <a:pPr>
              <a:buFontTx/>
              <a:buChar char="•"/>
            </a:pPr>
            <a:endParaRPr lang="ru-RU" altLang="ru-RU" sz="2400">
              <a:latin typeface="Times New Roman" pitchFamily="18" charset="0"/>
              <a:cs typeface="Times New Roman" pitchFamily="18" charset="0"/>
            </a:endParaRPr>
          </a:p>
          <a:p>
            <a:endParaRPr lang="ru-RU" altLang="ru-RU" sz="800"/>
          </a:p>
          <a:p>
            <a:pPr>
              <a:buFontTx/>
              <a:buChar char="•"/>
            </a:pPr>
            <a:endParaRPr lang="ru-RU" altLang="ru-RU" sz="2000"/>
          </a:p>
        </p:txBody>
      </p:sp>
      <p:sp>
        <p:nvSpPr>
          <p:cNvPr id="18436" name="Rectangle 4"/>
          <p:cNvSpPr>
            <a:spLocks noChangeArrowheads="1"/>
          </p:cNvSpPr>
          <p:nvPr/>
        </p:nvSpPr>
        <p:spPr bwMode="auto">
          <a:xfrm>
            <a:off x="2143125" y="1428750"/>
            <a:ext cx="657225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73325" algn="l"/>
              </a:tabLst>
              <a:defRPr>
                <a:solidFill>
                  <a:schemeClr val="tx1"/>
                </a:solidFill>
                <a:latin typeface="Arial" charset="0"/>
                <a:cs typeface="Arial" charset="0"/>
              </a:defRPr>
            </a:lvl1pPr>
            <a:lvl2pPr marL="742950" indent="-285750" eaLnBrk="0" hangingPunct="0">
              <a:tabLst>
                <a:tab pos="2473325" algn="l"/>
              </a:tabLst>
              <a:defRPr>
                <a:solidFill>
                  <a:schemeClr val="tx1"/>
                </a:solidFill>
                <a:latin typeface="Arial" charset="0"/>
                <a:cs typeface="Arial" charset="0"/>
              </a:defRPr>
            </a:lvl2pPr>
            <a:lvl3pPr marL="1143000" indent="-228600" eaLnBrk="0" hangingPunct="0">
              <a:tabLst>
                <a:tab pos="2473325" algn="l"/>
              </a:tabLst>
              <a:defRPr>
                <a:solidFill>
                  <a:schemeClr val="tx1"/>
                </a:solidFill>
                <a:latin typeface="Arial" charset="0"/>
                <a:cs typeface="Arial" charset="0"/>
              </a:defRPr>
            </a:lvl3pPr>
            <a:lvl4pPr marL="1600200" indent="-228600" eaLnBrk="0" hangingPunct="0">
              <a:tabLst>
                <a:tab pos="2473325" algn="l"/>
              </a:tabLst>
              <a:defRPr>
                <a:solidFill>
                  <a:schemeClr val="tx1"/>
                </a:solidFill>
                <a:latin typeface="Arial" charset="0"/>
                <a:cs typeface="Arial" charset="0"/>
              </a:defRPr>
            </a:lvl4pPr>
            <a:lvl5pPr marL="2057400" indent="-228600" eaLnBrk="0" hangingPunct="0">
              <a:tabLst>
                <a:tab pos="24733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733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733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733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73325" algn="l"/>
              </a:tabLst>
              <a:defRPr>
                <a:solidFill>
                  <a:schemeClr val="tx1"/>
                </a:solidFill>
                <a:latin typeface="Arial" charset="0"/>
                <a:cs typeface="Arial" charset="0"/>
              </a:defRPr>
            </a:lvl9pPr>
          </a:lstStyle>
          <a:p>
            <a:pPr eaLnBrk="1" hangingPunct="1">
              <a:buFontTx/>
              <a:buChar char="•"/>
            </a:pPr>
            <a:endParaRPr lang="ru-RU" altLang="ru-RU" sz="1400" u="sng">
              <a:latin typeface="Times New Roman" pitchFamily="18" charset="0"/>
              <a:cs typeface="Times New Roman" pitchFamily="18" charset="0"/>
            </a:endParaRPr>
          </a:p>
          <a:p>
            <a:pPr eaLnBrk="1" hangingPunct="1">
              <a:lnSpc>
                <a:spcPct val="150000"/>
              </a:lnSpc>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Жесты и телодвижения</a:t>
            </a:r>
          </a:p>
          <a:p>
            <a:pPr eaLnBrk="1" hangingPunct="1">
              <a:lnSpc>
                <a:spcPct val="150000"/>
              </a:lnSpc>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Поза и особенности внешнего вида</a:t>
            </a:r>
            <a:endParaRPr lang="ru-RU" altLang="ru-RU" sz="2400"/>
          </a:p>
          <a:p>
            <a:pPr>
              <a:lnSpc>
                <a:spcPct val="150000"/>
              </a:lnSpc>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Выражение лица</a:t>
            </a:r>
            <a:endParaRPr lang="ru-RU" altLang="ru-RU" sz="2400"/>
          </a:p>
          <a:p>
            <a:pPr>
              <a:lnSpc>
                <a:spcPct val="150000"/>
              </a:lnSpc>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Символы статуса</a:t>
            </a:r>
            <a:endParaRPr lang="ru-RU" altLang="ru-RU" sz="2400"/>
          </a:p>
          <a:p>
            <a:pPr>
              <a:lnSpc>
                <a:spcPct val="150000"/>
              </a:lnSpc>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Контакт глазами</a:t>
            </a:r>
            <a:endParaRPr lang="ru-RU" altLang="ru-RU" sz="2400"/>
          </a:p>
          <a:p>
            <a:pPr>
              <a:lnSpc>
                <a:spcPct val="150000"/>
              </a:lnSpc>
              <a:buFontTx/>
              <a:buChar char="•"/>
            </a:pPr>
            <a:r>
              <a:rPr lang="ru-RU" altLang="ru-RU" sz="2400">
                <a:latin typeface="Times New Roman" pitchFamily="18" charset="0"/>
                <a:cs typeface="Times New Roman" pitchFamily="18" charset="0"/>
              </a:rPr>
              <a:t>  </a:t>
            </a:r>
            <a:r>
              <a:rPr lang="ru-RU" altLang="ru-RU" sz="2400" u="sng">
                <a:latin typeface="Times New Roman" pitchFamily="18" charset="0"/>
                <a:cs typeface="Times New Roman" pitchFamily="18" charset="0"/>
              </a:rPr>
              <a:t>Частота дыхания</a:t>
            </a:r>
            <a:endParaRPr lang="ru-RU" altLang="ru-RU" sz="2400"/>
          </a:p>
        </p:txBody>
      </p:sp>
      <p:pic>
        <p:nvPicPr>
          <p:cNvPr id="18439" name="Picture 7" descr="E:\класс.jpeg"/>
          <p:cNvPicPr>
            <a:picLocks noChangeAspect="1" noChangeArrowheads="1"/>
          </p:cNvPicPr>
          <p:nvPr/>
        </p:nvPicPr>
        <p:blipFill>
          <a:blip r:embed="rId2" cstate="print"/>
          <a:srcRect/>
          <a:stretch>
            <a:fillRect/>
          </a:stretch>
        </p:blipFill>
        <p:spPr bwMode="auto">
          <a:xfrm>
            <a:off x="5072063" y="4214813"/>
            <a:ext cx="3702050" cy="2214562"/>
          </a:xfrm>
          <a:prstGeom prst="rect">
            <a:avLst/>
          </a:prstGeom>
          <a:ln>
            <a:noFill/>
          </a:ln>
          <a:effectLst>
            <a:outerShdw blurRad="292100" dist="139700" dir="2700000" algn="tl" rotWithShape="0">
              <a:srgbClr val="333333">
                <a:alpha val="65000"/>
              </a:srgbClr>
            </a:outerShdw>
          </a:effectLst>
        </p:spPr>
      </p:pic>
      <p:pic>
        <p:nvPicPr>
          <p:cNvPr id="18440" name="Picture 8" descr="E:\жест.jpeg"/>
          <p:cNvPicPr>
            <a:picLocks noChangeAspect="1" noChangeArrowheads="1"/>
          </p:cNvPicPr>
          <p:nvPr/>
        </p:nvPicPr>
        <p:blipFill>
          <a:blip r:embed="rId3" cstate="print"/>
          <a:srcRect/>
          <a:stretch>
            <a:fillRect/>
          </a:stretch>
        </p:blipFill>
        <p:spPr bwMode="auto">
          <a:xfrm>
            <a:off x="357188" y="1928813"/>
            <a:ext cx="1238250" cy="1857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0096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090058"/>
            <a:ext cx="7416824" cy="4974695"/>
          </a:xfrm>
          <a:prstGeom prst="rect">
            <a:avLst/>
          </a:prstGeom>
        </p:spPr>
        <p:txBody>
          <a:bodyPr wrap="square">
            <a:spAutoFit/>
          </a:bodyPr>
          <a:lstStyle/>
          <a:p>
            <a:pPr>
              <a:lnSpc>
                <a:spcPct val="107000"/>
              </a:lnSpc>
              <a:spcBef>
                <a:spcPts val="240"/>
              </a:spcBef>
              <a:spcAft>
                <a:spcPts val="960"/>
              </a:spcAft>
            </a:pPr>
            <a:r>
              <a:rPr lang="ru-RU" sz="1600" b="1" dirty="0">
                <a:solidFill>
                  <a:srgbClr val="000000"/>
                </a:solidFill>
                <a:latin typeface="PT Sans"/>
                <a:ea typeface="Times New Roman" panose="02020603050405020304" pitchFamily="18" charset="0"/>
                <a:cs typeface="Times New Roman" panose="02020603050405020304" pitchFamily="18" charset="0"/>
              </a:rPr>
              <a:t>Все способы повлиять на поведение другого человека можно условно разделить на 7, из которых можно выделить "злые" и "добрые" способы.</a:t>
            </a:r>
            <a:br>
              <a:rPr lang="ru-RU" sz="1600" b="1" dirty="0">
                <a:solidFill>
                  <a:srgbClr val="000000"/>
                </a:solidFill>
                <a:latin typeface="PT Sans"/>
                <a:ea typeface="Times New Roman" panose="02020603050405020304" pitchFamily="18" charset="0"/>
                <a:cs typeface="Times New Roman" panose="02020603050405020304" pitchFamily="18" charset="0"/>
              </a:rPr>
            </a:br>
            <a:br>
              <a:rPr lang="ru-RU" sz="1600" b="1" dirty="0">
                <a:solidFill>
                  <a:srgbClr val="000000"/>
                </a:solidFill>
                <a:latin typeface="PT Sans"/>
                <a:ea typeface="Times New Roman" panose="02020603050405020304" pitchFamily="18" charset="0"/>
                <a:cs typeface="Times New Roman" panose="02020603050405020304" pitchFamily="18" charset="0"/>
              </a:rPr>
            </a:br>
            <a:r>
              <a:rPr lang="ru-RU" sz="1600" b="1" dirty="0">
                <a:solidFill>
                  <a:srgbClr val="000000"/>
                </a:solidFill>
                <a:latin typeface="PT Sans"/>
                <a:ea typeface="Times New Roman" panose="02020603050405020304" pitchFamily="18" charset="0"/>
                <a:cs typeface="Times New Roman" panose="02020603050405020304" pitchFamily="18" charset="0"/>
              </a:rPr>
              <a:t>Разумеется, какие-то методы полезнее в одних ситуациях, другие - других.</a:t>
            </a:r>
            <a:br>
              <a:rPr lang="ru-RU" sz="1600" b="1" dirty="0">
                <a:solidFill>
                  <a:srgbClr val="000000"/>
                </a:solidFill>
                <a:latin typeface="PT Sans"/>
                <a:ea typeface="Times New Roman" panose="02020603050405020304" pitchFamily="18" charset="0"/>
                <a:cs typeface="Times New Roman" panose="02020603050405020304" pitchFamily="18" charset="0"/>
              </a:rPr>
            </a:br>
            <a:r>
              <a:rPr lang="ru-RU" sz="1600" b="1" dirty="0">
                <a:solidFill>
                  <a:srgbClr val="000000"/>
                </a:solidFill>
                <a:latin typeface="PT Sans"/>
                <a:ea typeface="Times New Roman" panose="02020603050405020304" pitchFamily="18" charset="0"/>
                <a:cs typeface="Times New Roman" panose="02020603050405020304" pitchFamily="18" charset="0"/>
              </a:rPr>
              <a:t>Мы с вами разберем все методы, чтобы понять, что и как работает. Вот они:</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a:solidFill>
                  <a:srgbClr val="000000"/>
                </a:solidFill>
                <a:latin typeface="PT Sans"/>
                <a:ea typeface="Times New Roman" panose="02020603050405020304" pitchFamily="18" charset="0"/>
                <a:cs typeface="Times New Roman" panose="02020603050405020304" pitchFamily="18" charset="0"/>
              </a:rPr>
              <a:t>Избавиться;</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err="1">
                <a:solidFill>
                  <a:srgbClr val="000000"/>
                </a:solidFill>
                <a:latin typeface="PT Sans"/>
                <a:ea typeface="Times New Roman" panose="02020603050405020304" pitchFamily="18" charset="0"/>
                <a:cs typeface="Times New Roman" panose="02020603050405020304" pitchFamily="18" charset="0"/>
              </a:rPr>
              <a:t>Угашение</a:t>
            </a:r>
            <a:r>
              <a:rPr lang="ru-RU" sz="1600" b="1" dirty="0">
                <a:solidFill>
                  <a:srgbClr val="000000"/>
                </a:solidFill>
                <a:latin typeface="PT Sans"/>
                <a:ea typeface="Times New Roman" panose="02020603050405020304" pitchFamily="18" charset="0"/>
                <a:cs typeface="Times New Roman" panose="02020603050405020304" pitchFamily="18" charset="0"/>
              </a:rPr>
              <a:t> нежелательного поведения;</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a:solidFill>
                  <a:srgbClr val="000000"/>
                </a:solidFill>
                <a:latin typeface="PT Sans"/>
                <a:ea typeface="Times New Roman" panose="02020603050405020304" pitchFamily="18" charset="0"/>
                <a:cs typeface="Times New Roman" panose="02020603050405020304" pitchFamily="18" charset="0"/>
              </a:rPr>
              <a:t>Подкрепление (положительное и отрицательное);</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a:solidFill>
                  <a:srgbClr val="000000"/>
                </a:solidFill>
                <a:latin typeface="PT Sans"/>
                <a:ea typeface="Times New Roman" panose="02020603050405020304" pitchFamily="18" charset="0"/>
                <a:cs typeface="Times New Roman" panose="02020603050405020304" pitchFamily="18" charset="0"/>
              </a:rPr>
              <a:t>Поведение, несовместимое с нежелательным;</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a:solidFill>
                  <a:srgbClr val="000000"/>
                </a:solidFill>
                <a:latin typeface="PT Sans"/>
                <a:ea typeface="Times New Roman" panose="02020603050405020304" pitchFamily="18" charset="0"/>
                <a:cs typeface="Times New Roman" panose="02020603050405020304" pitchFamily="18" charset="0"/>
              </a:rPr>
              <a:t>Добиться, чтобы нежелательное поведение совершалось по сигналу;</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a:solidFill>
                  <a:srgbClr val="000000"/>
                </a:solidFill>
                <a:latin typeface="PT Sans"/>
                <a:ea typeface="Times New Roman" panose="02020603050405020304" pitchFamily="18" charset="0"/>
                <a:cs typeface="Times New Roman" panose="02020603050405020304" pitchFamily="18" charset="0"/>
              </a:rPr>
              <a:t>Подкрепление смены поведения;</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75"/>
              </a:spcAft>
              <a:buFont typeface="Arial" panose="020B0604020202020204" pitchFamily="34" charset="0"/>
              <a:buChar char="•"/>
              <a:tabLst>
                <a:tab pos="457200" algn="l"/>
              </a:tabLst>
            </a:pPr>
            <a:r>
              <a:rPr lang="ru-RU" sz="1600" b="1" dirty="0">
                <a:solidFill>
                  <a:srgbClr val="000000"/>
                </a:solidFill>
                <a:latin typeface="PT Sans"/>
                <a:ea typeface="Times New Roman" panose="02020603050405020304" pitchFamily="18" charset="0"/>
                <a:cs typeface="Times New Roman" panose="02020603050405020304" pitchFamily="18" charset="0"/>
              </a:rPr>
              <a:t>Изменение мотивации.</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07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55000" lnSpcReduction="20000"/>
          </a:bodyPr>
          <a:lstStyle/>
          <a:p>
            <a:r>
              <a:rPr lang="ru-RU" sz="3800" b="1" dirty="0"/>
              <a:t>Эффективная коммуникация</a:t>
            </a:r>
            <a:r>
              <a:rPr lang="ru-RU" sz="3800" dirty="0"/>
              <a:t> строиться на: уважении к собеседнику, и на умении слушать его, и услышать и понять его слова. На умении чувствовать психологический настрой собеседника. На способности, правильно определить его нужды, стремления и эмоции. Умении сочувствовать и выразить сочувствие и поддержку собеседнику. Способности к искреннему выражению чувств. Короче, проявлении чуткости к собеседнику. Применении методов аффективного слушания. Умении применять на практике вербальные и невербальные способы (каналы) воздействия. Слова, вернее смысл слов и предложений, передаваться с помощью вербального канала коммуникации, а интонация, тон громкость и тембр голоса, внешний вид, жестикуляция, мимика - с помощью невербального и т.д. Используя эти каналы коммуникации отправитель отправляет сообщение получателю.</a:t>
            </a:r>
          </a:p>
          <a:p>
            <a:br>
              <a:rPr lang="ru-RU" dirty="0"/>
            </a:br>
            <a:endParaRPr lang="ru-RU" dirty="0"/>
          </a:p>
        </p:txBody>
      </p:sp>
    </p:spTree>
    <p:extLst>
      <p:ext uri="{BB962C8B-B14F-4D97-AF65-F5344CB8AC3E}">
        <p14:creationId xmlns:p14="http://schemas.microsoft.com/office/powerpoint/2010/main" val="13436032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20687"/>
            <a:ext cx="7992888" cy="5887894"/>
          </a:xfrm>
          <a:prstGeom prst="rect">
            <a:avLst/>
          </a:prstGeom>
        </p:spPr>
        <p:txBody>
          <a:bodyPr wrap="square">
            <a:spAutoFit/>
          </a:bodyPr>
          <a:lstStyle/>
          <a:p>
            <a:pPr>
              <a:lnSpc>
                <a:spcPts val="1875"/>
              </a:lnSpc>
              <a:spcBef>
                <a:spcPts val="1200"/>
              </a:spcBef>
              <a:spcAft>
                <a:spcPts val="600"/>
              </a:spcAft>
            </a:pPr>
            <a:r>
              <a:rPr lang="ru-RU" b="1"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Метод 1. Избавиться</a:t>
            </a:r>
            <a:endParaRPr lang="ru-RU" b="1"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240"/>
              </a:spcBef>
              <a:spcAft>
                <a:spcPts val="960"/>
              </a:spcAft>
            </a:pPr>
            <a:r>
              <a:rPr lang="ru-RU"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Устраните человека или ситуацию, которая мешает вам жить. Это сработает наверняка. И вы будете избавлены от нежелательного поведения этого человека.</a:t>
            </a:r>
          </a:p>
          <a:p>
            <a:r>
              <a:rPr lang="ru-RU" b="1" dirty="0">
                <a:solidFill>
                  <a:sysClr val="windowText" lastClr="000000"/>
                </a:solidFill>
                <a:latin typeface="Times New Roman" panose="02020603050405020304" pitchFamily="18" charset="0"/>
              </a:rPr>
              <a:t>Метод 2. </a:t>
            </a:r>
            <a:r>
              <a:rPr lang="ru-RU" b="1" dirty="0" err="1">
                <a:solidFill>
                  <a:sysClr val="windowText" lastClr="000000"/>
                </a:solidFill>
                <a:latin typeface="Times New Roman" panose="02020603050405020304" pitchFamily="18" charset="0"/>
              </a:rPr>
              <a:t>Угашение</a:t>
            </a:r>
            <a:r>
              <a:rPr lang="ru-RU" b="1" dirty="0">
                <a:solidFill>
                  <a:sysClr val="windowText" lastClr="000000"/>
                </a:solidFill>
                <a:latin typeface="Times New Roman" panose="02020603050405020304" pitchFamily="18" charset="0"/>
              </a:rPr>
              <a:t>:</a:t>
            </a:r>
          </a:p>
          <a:p>
            <a:r>
              <a:rPr lang="ru-RU" b="1" dirty="0">
                <a:solidFill>
                  <a:sysClr val="windowText" lastClr="000000"/>
                </a:solidFill>
                <a:latin typeface="Times New Roman" panose="02020603050405020304" pitchFamily="18" charset="0"/>
              </a:rPr>
              <a:t>Нежелательное поведение прекратится само, поскольку оно не приносит результата.</a:t>
            </a:r>
            <a:br>
              <a:rPr lang="ru-RU" b="1" dirty="0">
                <a:solidFill>
                  <a:sysClr val="windowText" lastClr="000000"/>
                </a:solidFill>
                <a:latin typeface="Times New Roman" panose="02020603050405020304" pitchFamily="18" charset="0"/>
              </a:rPr>
            </a:br>
            <a:r>
              <a:rPr lang="ru-RU" b="1" dirty="0">
                <a:solidFill>
                  <a:sysClr val="windowText" lastClr="000000"/>
                </a:solidFill>
                <a:latin typeface="Times New Roman" panose="02020603050405020304" pitchFamily="18" charset="0"/>
              </a:rPr>
              <a:t>Метод 3 Подкрепление</a:t>
            </a:r>
          </a:p>
          <a:p>
            <a:r>
              <a:rPr lang="ru-RU" dirty="0">
                <a:solidFill>
                  <a:sysClr val="windowText" lastClr="000000"/>
                </a:solidFill>
                <a:latin typeface="Times New Roman" panose="02020603050405020304" pitchFamily="18" charset="0"/>
              </a:rPr>
              <a:t>Подкрепление может быть отрицательным и положительным. Важно не путать с наказанием и поощрением. Подкрепление - это нечто приятное в случае положительного подкрепления или неприятное в случае отрицательного подкрепления, совпадающее по времени с поведением, на которое вы хотите повлиять.</a:t>
            </a:r>
          </a:p>
          <a:p>
            <a:r>
              <a:rPr lang="ru-RU" dirty="0">
                <a:solidFill>
                  <a:sysClr val="windowText" lastClr="000000"/>
                </a:solidFill>
                <a:latin typeface="Times New Roman" panose="02020603050405020304" pitchFamily="18" charset="0"/>
              </a:rPr>
              <a:t>Отрицательное подкрепление используется, когда вы хотите, чтобы поведение прекратилось, и положительное - чтобы данное поведение было чаще.</a:t>
            </a:r>
          </a:p>
          <a:p>
            <a:r>
              <a:rPr lang="ru-RU" b="1" dirty="0">
                <a:solidFill>
                  <a:sysClr val="windowText" lastClr="000000"/>
                </a:solidFill>
                <a:latin typeface="Times New Roman" panose="02020603050405020304" pitchFamily="18" charset="0"/>
              </a:rPr>
              <a:t> Метод 4. Поведение, несовместимое с нежелательным</a:t>
            </a:r>
          </a:p>
          <a:p>
            <a:r>
              <a:rPr lang="ru-RU" dirty="0">
                <a:solidFill>
                  <a:sysClr val="windowText" lastClr="000000"/>
                </a:solidFill>
                <a:latin typeface="Times New Roman" panose="02020603050405020304" pitchFamily="18" charset="0"/>
              </a:rPr>
              <a:t>Займите ребенка чем-то другим более приятным, тем, что ему будет интереснее.</a:t>
            </a:r>
          </a:p>
          <a:p>
            <a:r>
              <a:rPr lang="ru-RU" dirty="0">
                <a:solidFill>
                  <a:sysClr val="windowText" lastClr="000000"/>
                </a:solidFill>
                <a:latin typeface="Times New Roman" panose="02020603050405020304" pitchFamily="18" charset="0"/>
              </a:rPr>
              <a:t>Для этого, разумеется, вам тоже понадобится внимательно присмотреться к тому, что происходит с ребенком.</a:t>
            </a:r>
          </a:p>
        </p:txBody>
      </p:sp>
    </p:spTree>
    <p:extLst>
      <p:ext uri="{BB962C8B-B14F-4D97-AF65-F5344CB8AC3E}">
        <p14:creationId xmlns:p14="http://schemas.microsoft.com/office/powerpoint/2010/main" val="40783897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20688"/>
            <a:ext cx="7992888" cy="5909310"/>
          </a:xfrm>
          <a:prstGeom prst="rect">
            <a:avLst/>
          </a:prstGeom>
        </p:spPr>
        <p:txBody>
          <a:bodyPr wrap="square">
            <a:spAutoFit/>
          </a:bodyPr>
          <a:lstStyle/>
          <a:p>
            <a:r>
              <a:rPr lang="ru-RU" b="1" dirty="0">
                <a:solidFill>
                  <a:sysClr val="windowText" lastClr="000000"/>
                </a:solidFill>
                <a:latin typeface="Times New Roman" panose="02020603050405020304" pitchFamily="18" charset="0"/>
                <a:cs typeface="Times New Roman" panose="02020603050405020304" pitchFamily="18" charset="0"/>
              </a:rPr>
              <a:t>Метод 5. Добиться, чтобы нежелательное поведение совершалось по сигналу</a:t>
            </a:r>
          </a:p>
          <a:p>
            <a:r>
              <a:rPr lang="ru-RU" b="1" dirty="0">
                <a:solidFill>
                  <a:sysClr val="windowText" lastClr="000000"/>
                </a:solidFill>
                <a:latin typeface="Times New Roman" panose="02020603050405020304" pitchFamily="18" charset="0"/>
                <a:cs typeface="Times New Roman" panose="02020603050405020304" pitchFamily="18" charset="0"/>
              </a:rPr>
              <a:t>А в дальнейшем вы перестанете давать этот сигнал.</a:t>
            </a:r>
          </a:p>
          <a:p>
            <a:r>
              <a:rPr lang="ru-RU" i="1" dirty="0">
                <a:solidFill>
                  <a:sysClr val="windowText" lastClr="000000"/>
                </a:solidFill>
                <a:latin typeface="Times New Roman" panose="02020603050405020304" pitchFamily="18" charset="0"/>
                <a:cs typeface="Times New Roman" panose="02020603050405020304" pitchFamily="18" charset="0"/>
              </a:rPr>
              <a:t>Есть притча про мудрого старика, который ценил тишину и покой. Рядом с его домом повадилась играть шумная компания детей.</a:t>
            </a:r>
            <a:br>
              <a:rPr lang="ru-RU" i="1" dirty="0">
                <a:solidFill>
                  <a:sysClr val="windowText" lastClr="000000"/>
                </a:solidFill>
                <a:latin typeface="Times New Roman" panose="02020603050405020304" pitchFamily="18" charset="0"/>
                <a:cs typeface="Times New Roman" panose="02020603050405020304" pitchFamily="18" charset="0"/>
              </a:rPr>
            </a:br>
            <a:r>
              <a:rPr lang="ru-RU" i="1" dirty="0">
                <a:solidFill>
                  <a:sysClr val="windowText" lastClr="000000"/>
                </a:solidFill>
                <a:latin typeface="Times New Roman" panose="02020603050405020304" pitchFamily="18" charset="0"/>
                <a:cs typeface="Times New Roman" panose="02020603050405020304" pitchFamily="18" charset="0"/>
              </a:rPr>
              <a:t>Однажды старик вышел к детям и дал им по монетке, сказав, что ему очень нравится слушать их веселые крики. И на следующий день он им снова дал по монетке. Так продолжалось некоторое время. А затем старик вышел к детям и сказал, что у него больше нет для них денег. Дети ответили: «Мы что идиоты – кричать для тебя бесплатно?» и ушли.</a:t>
            </a:r>
          </a:p>
          <a:p>
            <a:endParaRPr lang="ru-RU" i="1" dirty="0">
              <a:solidFill>
                <a:sysClr val="windowText" lastClr="00000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Метод 6. Подкрепление смены поведения</a:t>
            </a:r>
          </a:p>
          <a:p>
            <a:r>
              <a:rPr lang="ru-RU" dirty="0">
                <a:latin typeface="Times New Roman" panose="02020603050405020304" pitchFamily="18" charset="0"/>
                <a:cs typeface="Times New Roman" panose="02020603050405020304" pitchFamily="18" charset="0"/>
              </a:rPr>
              <a:t>Вы подкрепляете любое другое поведение, кроме нежелательного.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Например, ребенок выпрашивает у вас дорогой подарок, который вы не собираетесь делать, и уже сообщили об этом. А он ноет и ноет.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Вы не реагируете на его нытье, (применяете метод </a:t>
            </a:r>
            <a:r>
              <a:rPr lang="ru-RU" dirty="0" err="1">
                <a:latin typeface="Times New Roman" panose="02020603050405020304" pitchFamily="18" charset="0"/>
                <a:cs typeface="Times New Roman" panose="02020603050405020304" pitchFamily="18" charset="0"/>
              </a:rPr>
              <a:t>угашения</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Метод 7. Изменение мотивации</a:t>
            </a:r>
          </a:p>
          <a:p>
            <a:r>
              <a:rPr lang="ru-RU" dirty="0">
                <a:latin typeface="Times New Roman" panose="02020603050405020304" pitchFamily="18" charset="0"/>
                <a:cs typeface="Times New Roman" panose="02020603050405020304" pitchFamily="18" charset="0"/>
              </a:rPr>
              <a:t>Это самый лучший метод, но и наиболее сложный. Изменение мотивации значит, что ребенку расхотелось делать то, что вы считаете плохим, или захотелось делать то, что вы считаете хорошим.</a:t>
            </a:r>
            <a:br>
              <a:rPr lang="ru-RU" dirty="0"/>
            </a:br>
            <a:endParaRPr lang="ru-RU" b="1" dirty="0">
              <a:solidFill>
                <a:sysClr val="windowText" lastClr="000000"/>
              </a:solidFill>
            </a:endParaRPr>
          </a:p>
        </p:txBody>
      </p:sp>
    </p:spTree>
    <p:extLst>
      <p:ext uri="{BB962C8B-B14F-4D97-AF65-F5344CB8AC3E}">
        <p14:creationId xmlns:p14="http://schemas.microsoft.com/office/powerpoint/2010/main" val="3340672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4B38E-0B5B-47AA-A4F7-4231C0D8DC46}"/>
              </a:ext>
            </a:extLst>
          </p:cNvPr>
          <p:cNvSpPr txBox="1"/>
          <p:nvPr/>
        </p:nvSpPr>
        <p:spPr>
          <a:xfrm>
            <a:off x="683568" y="474345"/>
            <a:ext cx="7128792" cy="5909310"/>
          </a:xfrm>
          <a:prstGeom prst="rect">
            <a:avLst/>
          </a:prstGeom>
          <a:noFill/>
        </p:spPr>
        <p:txBody>
          <a:bodyPr wrap="square">
            <a:spAutoFit/>
          </a:bodyPr>
          <a:lstStyle/>
          <a:p>
            <a:r>
              <a:rPr lang="ru-RU" b="1" dirty="0"/>
              <a:t>Техника активного слушания</a:t>
            </a:r>
            <a:endParaRPr lang="ru-RU" dirty="0"/>
          </a:p>
          <a:p>
            <a:r>
              <a:rPr lang="ru-RU" dirty="0"/>
              <a:t>Беседа по способу активного слушания очень непривычна для нашей культуры, и овладеть ею непросто. С практикой ,этот способ завоюет вашу симпатию, как только увидите результаты. Суть ее состоит в том, </a:t>
            </a:r>
            <a:r>
              <a:rPr lang="ru-RU" b="1" dirty="0"/>
              <a:t>что вы «возвращайте» в беседе ребенку то, что он вам поведал, при этом обозначая его чувство.</a:t>
            </a:r>
            <a:r>
              <a:rPr lang="ru-RU" dirty="0"/>
              <a:t> Когда ребенок расстроен, обижен, потерпел неудачу, когда ему больно, стыдно, страшно, когда с ним обошлись грубо или несправедливо и даже когда он очень устал, первое, что нужно сделать – это дать ему понять, что вы знаете о его переживании и слышите его.</a:t>
            </a:r>
          </a:p>
          <a:p>
            <a:r>
              <a:rPr lang="ru-RU" dirty="0"/>
              <a:t>Такие примеры активного слушания приводит психолог Юлия </a:t>
            </a:r>
            <a:r>
              <a:rPr lang="ru-RU" dirty="0" err="1"/>
              <a:t>Гиппенрейтер</a:t>
            </a:r>
            <a:r>
              <a:rPr lang="ru-RU" dirty="0"/>
              <a:t> в совей книге “Общаться с ребенком. Как?”:</a:t>
            </a:r>
          </a:p>
          <a:p>
            <a:r>
              <a:rPr lang="ru-RU" dirty="0"/>
              <a:t>Первый случай: </a:t>
            </a:r>
            <a:r>
              <a:rPr lang="ru-RU" i="1" dirty="0"/>
              <a:t>Мама сидит на скамейке в парке, к ней побегает ее трехлетней малыш в слезах: «Он отнял мою машинку!» Привычный ответ: «Ну ничего, поиграет и отдаст». Активное слушание: «Ты очень огорчен и рассержен на него». </a:t>
            </a:r>
            <a:endParaRPr lang="ru-RU" dirty="0"/>
          </a:p>
          <a:p>
            <a:r>
              <a:rPr lang="ru-RU" dirty="0"/>
              <a:t>Второй случай. </a:t>
            </a:r>
            <a:r>
              <a:rPr lang="ru-RU" i="1" dirty="0"/>
              <a:t>Сын возвращается из школы, в сердцах бросает на пол портфель и говорит: «Больше туда я не пойду». Привычный ответ: «Как это ты не пойдешь в школу?!» Активное слушание: «Ты больше не хочешь ходить в школу».</a:t>
            </a:r>
            <a:endParaRPr lang="ru-RU" dirty="0"/>
          </a:p>
          <a:p>
            <a:endParaRPr lang="ru-RU" dirty="0"/>
          </a:p>
        </p:txBody>
      </p:sp>
    </p:spTree>
    <p:extLst>
      <p:ext uri="{BB962C8B-B14F-4D97-AF65-F5344CB8AC3E}">
        <p14:creationId xmlns:p14="http://schemas.microsoft.com/office/powerpoint/2010/main" val="28155732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785813"/>
            <a:ext cx="7572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C00000"/>
                </a:solidFill>
              </a:rPr>
              <a:t>    ПРИНАДЛЕЖНОСТЬ ПРОБЛЕМЫ</a:t>
            </a:r>
          </a:p>
        </p:txBody>
      </p:sp>
      <p:sp>
        <p:nvSpPr>
          <p:cNvPr id="18435" name="Rectangle 1"/>
          <p:cNvSpPr>
            <a:spLocks noChangeArrowheads="1"/>
          </p:cNvSpPr>
          <p:nvPr/>
        </p:nvSpPr>
        <p:spPr bwMode="auto">
          <a:xfrm>
            <a:off x="2428875" y="1643063"/>
            <a:ext cx="6500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82850" algn="l"/>
              </a:tabLst>
              <a:defRPr>
                <a:solidFill>
                  <a:schemeClr val="tx1"/>
                </a:solidFill>
                <a:latin typeface="Arial" charset="0"/>
                <a:cs typeface="Arial" charset="0"/>
              </a:defRPr>
            </a:lvl1pPr>
            <a:lvl2pPr marL="742950" indent="-285750" eaLnBrk="0" hangingPunct="0">
              <a:tabLst>
                <a:tab pos="2482850" algn="l"/>
              </a:tabLst>
              <a:defRPr>
                <a:solidFill>
                  <a:schemeClr val="tx1"/>
                </a:solidFill>
                <a:latin typeface="Arial" charset="0"/>
                <a:cs typeface="Arial" charset="0"/>
              </a:defRPr>
            </a:lvl2pPr>
            <a:lvl3pPr marL="1143000" indent="-228600" eaLnBrk="0" hangingPunct="0">
              <a:tabLst>
                <a:tab pos="2482850" algn="l"/>
              </a:tabLst>
              <a:defRPr>
                <a:solidFill>
                  <a:schemeClr val="tx1"/>
                </a:solidFill>
                <a:latin typeface="Arial" charset="0"/>
                <a:cs typeface="Arial" charset="0"/>
              </a:defRPr>
            </a:lvl3pPr>
            <a:lvl4pPr marL="1600200" indent="-228600" eaLnBrk="0" hangingPunct="0">
              <a:tabLst>
                <a:tab pos="2482850" algn="l"/>
              </a:tabLst>
              <a:defRPr>
                <a:solidFill>
                  <a:schemeClr val="tx1"/>
                </a:solidFill>
                <a:latin typeface="Arial" charset="0"/>
                <a:cs typeface="Arial" charset="0"/>
              </a:defRPr>
            </a:lvl4pPr>
            <a:lvl5pPr marL="2057400" indent="-228600" eaLnBrk="0" hangingPunct="0">
              <a:tabLst>
                <a:tab pos="24828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828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828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828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82850" algn="l"/>
              </a:tabLst>
              <a:defRPr>
                <a:solidFill>
                  <a:schemeClr val="tx1"/>
                </a:solidFill>
                <a:latin typeface="Arial" charset="0"/>
                <a:cs typeface="Arial" charset="0"/>
              </a:defRPr>
            </a:lvl9pPr>
          </a:lstStyle>
          <a:p>
            <a:pPr eaLnBrk="1" hangingPunct="1"/>
            <a:r>
              <a:rPr lang="ru-RU" altLang="ru-RU" sz="2000" b="1" i="1">
                <a:latin typeface="Times New Roman" pitchFamily="18" charset="0"/>
                <a:cs typeface="Times New Roman" pitchFamily="18" charset="0"/>
              </a:rPr>
              <a:t> ЧТО ДЕЛАТЬ, если проблема принадлежит педагогу:</a:t>
            </a:r>
            <a:endParaRPr lang="ru-RU" altLang="ru-RU" sz="2000" b="1" i="1"/>
          </a:p>
          <a:p>
            <a:pPr>
              <a:buFontTx/>
              <a:buChar char="•"/>
            </a:pPr>
            <a:endParaRPr lang="ru-RU" altLang="ru-RU" sz="2000"/>
          </a:p>
        </p:txBody>
      </p:sp>
      <p:sp>
        <p:nvSpPr>
          <p:cNvPr id="18436" name="Rectangle 1"/>
          <p:cNvSpPr>
            <a:spLocks noChangeArrowheads="1"/>
          </p:cNvSpPr>
          <p:nvPr/>
        </p:nvSpPr>
        <p:spPr bwMode="auto">
          <a:xfrm>
            <a:off x="642938" y="1714500"/>
            <a:ext cx="7000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30238" algn="l"/>
              </a:tabLst>
              <a:defRPr>
                <a:solidFill>
                  <a:schemeClr val="tx1"/>
                </a:solidFill>
                <a:latin typeface="Arial" charset="0"/>
                <a:cs typeface="Arial" charset="0"/>
              </a:defRPr>
            </a:lvl1pPr>
            <a:lvl2pPr marL="742950" indent="-285750" eaLnBrk="0" hangingPunct="0">
              <a:tabLst>
                <a:tab pos="630238" algn="l"/>
              </a:tabLst>
              <a:defRPr>
                <a:solidFill>
                  <a:schemeClr val="tx1"/>
                </a:solidFill>
                <a:latin typeface="Arial" charset="0"/>
                <a:cs typeface="Arial" charset="0"/>
              </a:defRPr>
            </a:lvl2pPr>
            <a:lvl3pPr marL="1143000" indent="-228600" eaLnBrk="0" hangingPunct="0">
              <a:tabLst>
                <a:tab pos="630238" algn="l"/>
              </a:tabLst>
              <a:defRPr>
                <a:solidFill>
                  <a:schemeClr val="tx1"/>
                </a:solidFill>
                <a:latin typeface="Arial" charset="0"/>
                <a:cs typeface="Arial" charset="0"/>
              </a:defRPr>
            </a:lvl3pPr>
            <a:lvl4pPr marL="1600200" indent="-228600" eaLnBrk="0" hangingPunct="0">
              <a:tabLst>
                <a:tab pos="630238" algn="l"/>
              </a:tabLst>
              <a:defRPr>
                <a:solidFill>
                  <a:schemeClr val="tx1"/>
                </a:solidFill>
                <a:latin typeface="Arial" charset="0"/>
                <a:cs typeface="Arial" charset="0"/>
              </a:defRPr>
            </a:lvl4pPr>
            <a:lvl5pPr marL="2057400" indent="-228600" eaLnBrk="0" hangingPunct="0">
              <a:tabLst>
                <a:tab pos="6302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302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302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302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30238" algn="l"/>
              </a:tabLst>
              <a:defRPr>
                <a:solidFill>
                  <a:schemeClr val="tx1"/>
                </a:solidFill>
                <a:latin typeface="Arial" charset="0"/>
                <a:cs typeface="Arial" charset="0"/>
              </a:defRPr>
            </a:lvl9pPr>
          </a:lstStyle>
          <a:p>
            <a:pPr eaLnBrk="1" hangingPunct="1">
              <a:lnSpc>
                <a:spcPct val="150000"/>
              </a:lnSpc>
            </a:pPr>
            <a:r>
              <a:rPr lang="ru-RU" altLang="ru-RU" sz="2400">
                <a:latin typeface="Times New Roman" pitchFamily="18" charset="0"/>
                <a:cs typeface="Times New Roman" pitchFamily="18" charset="0"/>
              </a:rPr>
              <a:t> </a:t>
            </a:r>
            <a:endParaRPr lang="ru-RU" altLang="ru-RU" sz="2400"/>
          </a:p>
        </p:txBody>
      </p:sp>
      <p:sp>
        <p:nvSpPr>
          <p:cNvPr id="18437" name="Rectangle 1"/>
          <p:cNvSpPr>
            <a:spLocks noChangeArrowheads="1"/>
          </p:cNvSpPr>
          <p:nvPr/>
        </p:nvSpPr>
        <p:spPr bwMode="auto">
          <a:xfrm>
            <a:off x="285750" y="1785938"/>
            <a:ext cx="8501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b="1" i="1">
                <a:latin typeface="Times New Roman" pitchFamily="18" charset="0"/>
                <a:cs typeface="Times New Roman" pitchFamily="18" charset="0"/>
              </a:rPr>
              <a:t> </a:t>
            </a:r>
            <a:endParaRPr lang="ru-RU" altLang="ru-RU" sz="1600"/>
          </a:p>
        </p:txBody>
      </p:sp>
      <p:sp>
        <p:nvSpPr>
          <p:cNvPr id="24577" name="Rectangle 1"/>
          <p:cNvSpPr>
            <a:spLocks noChangeArrowheads="1"/>
          </p:cNvSpPr>
          <p:nvPr/>
        </p:nvSpPr>
        <p:spPr bwMode="auto">
          <a:xfrm>
            <a:off x="3286125" y="2214563"/>
            <a:ext cx="5429250" cy="3478212"/>
          </a:xfrm>
          <a:prstGeom prst="rect">
            <a:avLst/>
          </a:prstGeom>
          <a:noFill/>
          <a:ln w="9525">
            <a:noFill/>
            <a:miter lim="800000"/>
            <a:headEnd/>
            <a:tailEnd/>
          </a:ln>
          <a:effectLst/>
        </p:spPr>
        <p:txBody>
          <a:bodyPr anchor="ctr">
            <a:spAutoFit/>
          </a:bodyPr>
          <a:lstStyle/>
          <a:p>
            <a:pPr>
              <a:buFontTx/>
              <a:buAutoNum type="arabicPeriod"/>
              <a:tabLst>
                <a:tab pos="2473325" algn="l"/>
              </a:tabLst>
              <a:defRPr/>
            </a:pPr>
            <a:endParaRPr lang="ru-RU" sz="2000" dirty="0">
              <a:latin typeface="Times New Roman" pitchFamily="18" charset="0"/>
              <a:ea typeface="Times New Roman" pitchFamily="18" charset="0"/>
              <a:cs typeface="Times New Roman" pitchFamily="18" charset="0"/>
            </a:endParaRPr>
          </a:p>
          <a:p>
            <a:pPr>
              <a:tabLst>
                <a:tab pos="2473325" algn="l"/>
              </a:tabLst>
              <a:defRPr/>
            </a:pPr>
            <a:endParaRPr lang="ru-RU" sz="2000" dirty="0">
              <a:latin typeface="Arial" pitchFamily="34" charset="0"/>
              <a:cs typeface="Arial" pitchFamily="34" charset="0"/>
            </a:endParaRPr>
          </a:p>
          <a:p>
            <a:pPr marL="457200" indent="-457200" fontAlgn="auto">
              <a:spcBef>
                <a:spcPts val="0"/>
              </a:spcBef>
              <a:spcAft>
                <a:spcPts val="0"/>
              </a:spcAft>
              <a:defRPr/>
            </a:pPr>
            <a:r>
              <a:rPr lang="ru-RU" sz="2400" dirty="0">
                <a:latin typeface="Times New Roman" pitchFamily="18" charset="0"/>
                <a:cs typeface="Times New Roman" pitchFamily="18" charset="0"/>
              </a:rPr>
              <a:t>1. Работать с учеником  </a:t>
            </a:r>
          </a:p>
          <a:p>
            <a:pPr marL="457200" indent="-457200" fontAlgn="auto">
              <a:spcBef>
                <a:spcPts val="0"/>
              </a:spcBef>
              <a:spcAft>
                <a:spcPts val="0"/>
              </a:spcAft>
              <a:buFontTx/>
              <a:buAutoNum type="arabicPeriod"/>
              <a:defRPr/>
            </a:pPr>
            <a:endParaRPr lang="ru-RU" sz="2400" dirty="0">
              <a:latin typeface="Times New Roman" pitchFamily="18" charset="0"/>
              <a:cs typeface="Times New Roman" pitchFamily="18" charset="0"/>
            </a:endParaRPr>
          </a:p>
          <a:p>
            <a:pPr fontAlgn="auto">
              <a:spcBef>
                <a:spcPts val="0"/>
              </a:spcBef>
              <a:spcAft>
                <a:spcPts val="0"/>
              </a:spcAft>
              <a:defRPr/>
            </a:pPr>
            <a:r>
              <a:rPr lang="ru-RU" sz="2400" dirty="0">
                <a:latin typeface="Times New Roman" pitchFamily="18" charset="0"/>
                <a:cs typeface="Times New Roman" pitchFamily="18" charset="0"/>
              </a:rPr>
              <a:t>2. Работать со средой  </a:t>
            </a:r>
          </a:p>
          <a:p>
            <a:pPr fontAlgn="auto">
              <a:spcBef>
                <a:spcPts val="0"/>
              </a:spcBef>
              <a:spcAft>
                <a:spcPts val="0"/>
              </a:spcAft>
              <a:defRPr/>
            </a:pPr>
            <a:endParaRPr lang="ru-RU" sz="2400" dirty="0">
              <a:latin typeface="Times New Roman" pitchFamily="18" charset="0"/>
              <a:cs typeface="Times New Roman" pitchFamily="18" charset="0"/>
            </a:endParaRPr>
          </a:p>
          <a:p>
            <a:pPr fontAlgn="auto">
              <a:spcBef>
                <a:spcPts val="0"/>
              </a:spcBef>
              <a:spcAft>
                <a:spcPts val="0"/>
              </a:spcAft>
              <a:defRPr/>
            </a:pPr>
            <a:r>
              <a:rPr lang="ru-RU" sz="2400" dirty="0">
                <a:latin typeface="Times New Roman" pitchFamily="18" charset="0"/>
                <a:cs typeface="Times New Roman" pitchFamily="18" charset="0"/>
              </a:rPr>
              <a:t>3. Работать с собой  </a:t>
            </a:r>
          </a:p>
          <a:p>
            <a:pPr fontAlgn="auto">
              <a:spcBef>
                <a:spcPts val="0"/>
              </a:spcBef>
              <a:spcAft>
                <a:spcPts val="0"/>
              </a:spcAft>
              <a:defRPr/>
            </a:pPr>
            <a:endParaRPr lang="ru-RU" sz="2000" dirty="0">
              <a:latin typeface="Times New Roman" pitchFamily="18" charset="0"/>
              <a:cs typeface="Times New Roman" pitchFamily="18" charset="0"/>
            </a:endParaRPr>
          </a:p>
          <a:p>
            <a:pPr>
              <a:tabLst>
                <a:tab pos="2473325" algn="l"/>
              </a:tabLst>
              <a:defRPr/>
            </a:pPr>
            <a:endParaRPr lang="ru-RU" sz="2000" dirty="0">
              <a:latin typeface="Arial" pitchFamily="34" charset="0"/>
              <a:cs typeface="Arial" pitchFamily="34" charset="0"/>
            </a:endParaRPr>
          </a:p>
          <a:p>
            <a:pPr eaLnBrk="0" hangingPunct="0">
              <a:tabLst>
                <a:tab pos="2473325" algn="l"/>
              </a:tabLst>
              <a:defRPr/>
            </a:pPr>
            <a:r>
              <a:rPr lang="ru-RU" sz="2000" dirty="0">
                <a:latin typeface="Times New Roman" pitchFamily="18" charset="0"/>
                <a:ea typeface="Times New Roman" pitchFamily="18" charset="0"/>
                <a:cs typeface="Times New Roman" pitchFamily="18" charset="0"/>
              </a:rPr>
              <a:t> </a:t>
            </a:r>
            <a:endParaRPr lang="ru-RU" sz="2000" dirty="0">
              <a:latin typeface="Arial" pitchFamily="34" charset="0"/>
              <a:cs typeface="Arial" pitchFamily="34" charset="0"/>
            </a:endParaRPr>
          </a:p>
        </p:txBody>
      </p:sp>
      <p:pic>
        <p:nvPicPr>
          <p:cNvPr id="18439" name="Picture 2" descr="E:\вопрос.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1643063"/>
            <a:ext cx="18573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5971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785813"/>
            <a:ext cx="75723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solidFill>
                  <a:srgbClr val="C00000"/>
                </a:solidFill>
              </a:rPr>
              <a:t>     ТИПИЧНЫЕ ЗАМЕЧАНИЯ</a:t>
            </a:r>
          </a:p>
        </p:txBody>
      </p:sp>
      <p:sp>
        <p:nvSpPr>
          <p:cNvPr id="19459" name="Rectangle 1"/>
          <p:cNvSpPr>
            <a:spLocks noChangeArrowheads="1"/>
          </p:cNvSpPr>
          <p:nvPr/>
        </p:nvSpPr>
        <p:spPr bwMode="auto">
          <a:xfrm>
            <a:off x="642938" y="1571625"/>
            <a:ext cx="70008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30238" algn="l"/>
              </a:tabLst>
              <a:defRPr>
                <a:solidFill>
                  <a:schemeClr val="tx1"/>
                </a:solidFill>
                <a:latin typeface="Arial" charset="0"/>
                <a:cs typeface="Arial" charset="0"/>
              </a:defRPr>
            </a:lvl1pPr>
            <a:lvl2pPr marL="742950" indent="-285750" eaLnBrk="0" hangingPunct="0">
              <a:tabLst>
                <a:tab pos="630238" algn="l"/>
              </a:tabLst>
              <a:defRPr>
                <a:solidFill>
                  <a:schemeClr val="tx1"/>
                </a:solidFill>
                <a:latin typeface="Arial" charset="0"/>
                <a:cs typeface="Arial" charset="0"/>
              </a:defRPr>
            </a:lvl2pPr>
            <a:lvl3pPr marL="1143000" indent="-228600" eaLnBrk="0" hangingPunct="0">
              <a:tabLst>
                <a:tab pos="630238" algn="l"/>
              </a:tabLst>
              <a:defRPr>
                <a:solidFill>
                  <a:schemeClr val="tx1"/>
                </a:solidFill>
                <a:latin typeface="Arial" charset="0"/>
                <a:cs typeface="Arial" charset="0"/>
              </a:defRPr>
            </a:lvl3pPr>
            <a:lvl4pPr marL="1600200" indent="-228600" eaLnBrk="0" hangingPunct="0">
              <a:tabLst>
                <a:tab pos="630238" algn="l"/>
              </a:tabLst>
              <a:defRPr>
                <a:solidFill>
                  <a:schemeClr val="tx1"/>
                </a:solidFill>
                <a:latin typeface="Arial" charset="0"/>
                <a:cs typeface="Arial" charset="0"/>
              </a:defRPr>
            </a:lvl4pPr>
            <a:lvl5pPr marL="2057400" indent="-228600" eaLnBrk="0" hangingPunct="0">
              <a:tabLst>
                <a:tab pos="6302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302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302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302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30238" algn="l"/>
              </a:tabLst>
              <a:defRPr>
                <a:solidFill>
                  <a:schemeClr val="tx1"/>
                </a:solidFill>
                <a:latin typeface="Arial" charset="0"/>
                <a:cs typeface="Arial" charset="0"/>
              </a:defRPr>
            </a:lvl9pPr>
          </a:lstStyle>
          <a:p>
            <a:pPr eaLnBrk="1" hangingPunct="1">
              <a:lnSpc>
                <a:spcPct val="150000"/>
              </a:lnSpc>
            </a:pPr>
            <a:r>
              <a:rPr lang="ru-RU" altLang="ru-RU" sz="2000" b="1" i="1">
                <a:latin typeface="Times New Roman" pitchFamily="18" charset="0"/>
                <a:cs typeface="Times New Roman" pitchFamily="18" charset="0"/>
              </a:rPr>
              <a:t>ПРЕДПИСЫВАЮЩИЕ ЗАМЕЧАНИЯ</a:t>
            </a:r>
            <a:endParaRPr lang="ru-RU" altLang="ru-RU" sz="2000" b="1" i="1"/>
          </a:p>
        </p:txBody>
      </p:sp>
      <p:sp>
        <p:nvSpPr>
          <p:cNvPr id="19460" name="Rectangle 1"/>
          <p:cNvSpPr>
            <a:spLocks noChangeArrowheads="1"/>
          </p:cNvSpPr>
          <p:nvPr/>
        </p:nvSpPr>
        <p:spPr bwMode="auto">
          <a:xfrm>
            <a:off x="285750" y="1785938"/>
            <a:ext cx="8501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b="1" i="1">
                <a:latin typeface="Times New Roman" pitchFamily="18" charset="0"/>
                <a:cs typeface="Times New Roman" pitchFamily="18" charset="0"/>
              </a:rPr>
              <a:t> </a:t>
            </a:r>
            <a:endParaRPr lang="ru-RU" altLang="ru-RU" sz="1600"/>
          </a:p>
        </p:txBody>
      </p:sp>
      <p:sp>
        <p:nvSpPr>
          <p:cNvPr id="19461" name="Rectangle 1"/>
          <p:cNvSpPr>
            <a:spLocks noChangeArrowheads="1"/>
          </p:cNvSpPr>
          <p:nvPr/>
        </p:nvSpPr>
        <p:spPr bwMode="auto">
          <a:xfrm>
            <a:off x="714375" y="2071688"/>
            <a:ext cx="4857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73325" algn="l"/>
              </a:tabLst>
              <a:defRPr>
                <a:solidFill>
                  <a:schemeClr val="tx1"/>
                </a:solidFill>
                <a:latin typeface="Arial" charset="0"/>
                <a:cs typeface="Arial" charset="0"/>
              </a:defRPr>
            </a:lvl1pPr>
            <a:lvl2pPr marL="742950" indent="-285750" eaLnBrk="0" hangingPunct="0">
              <a:tabLst>
                <a:tab pos="2473325" algn="l"/>
              </a:tabLst>
              <a:defRPr>
                <a:solidFill>
                  <a:schemeClr val="tx1"/>
                </a:solidFill>
                <a:latin typeface="Arial" charset="0"/>
                <a:cs typeface="Arial" charset="0"/>
              </a:defRPr>
            </a:lvl2pPr>
            <a:lvl3pPr marL="1143000" indent="-228600" eaLnBrk="0" hangingPunct="0">
              <a:tabLst>
                <a:tab pos="2473325" algn="l"/>
              </a:tabLst>
              <a:defRPr>
                <a:solidFill>
                  <a:schemeClr val="tx1"/>
                </a:solidFill>
                <a:latin typeface="Arial" charset="0"/>
                <a:cs typeface="Arial" charset="0"/>
              </a:defRPr>
            </a:lvl3pPr>
            <a:lvl4pPr marL="1600200" indent="-228600" eaLnBrk="0" hangingPunct="0">
              <a:tabLst>
                <a:tab pos="2473325" algn="l"/>
              </a:tabLst>
              <a:defRPr>
                <a:solidFill>
                  <a:schemeClr val="tx1"/>
                </a:solidFill>
                <a:latin typeface="Arial" charset="0"/>
                <a:cs typeface="Arial" charset="0"/>
              </a:defRPr>
            </a:lvl4pPr>
            <a:lvl5pPr marL="2057400" indent="-228600" eaLnBrk="0" hangingPunct="0">
              <a:tabLst>
                <a:tab pos="24733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733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733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733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73325" algn="l"/>
              </a:tabLst>
              <a:defRPr>
                <a:solidFill>
                  <a:schemeClr val="tx1"/>
                </a:solidFill>
                <a:latin typeface="Arial" charset="0"/>
                <a:cs typeface="Arial" charset="0"/>
              </a:defRPr>
            </a:lvl9pPr>
          </a:lstStyle>
          <a:p>
            <a:pPr eaLnBrk="1" hangingPunct="1"/>
            <a:r>
              <a:rPr lang="ru-RU" altLang="ru-RU">
                <a:latin typeface="Times New Roman" pitchFamily="18" charset="0"/>
                <a:cs typeface="Times New Roman" pitchFamily="18" charset="0"/>
              </a:rPr>
              <a:t>1</a:t>
            </a:r>
            <a:r>
              <a:rPr lang="ru-RU" altLang="ru-RU" sz="1600">
                <a:latin typeface="Times New Roman" pitchFamily="18" charset="0"/>
                <a:cs typeface="Times New Roman" pitchFamily="18" charset="0"/>
              </a:rPr>
              <a:t>. Приказы, команды, указания</a:t>
            </a:r>
            <a:endParaRPr lang="ru-RU" altLang="ru-RU" sz="1600"/>
          </a:p>
          <a:p>
            <a:r>
              <a:rPr lang="ru-RU" altLang="ru-RU" sz="1600">
                <a:latin typeface="Times New Roman" pitchFamily="18" charset="0"/>
                <a:cs typeface="Times New Roman" pitchFamily="18" charset="0"/>
              </a:rPr>
              <a:t>2. Предостережения, угрозы</a:t>
            </a:r>
            <a:endParaRPr lang="ru-RU" altLang="ru-RU" sz="1600">
              <a:cs typeface="Times New Roman" pitchFamily="18" charset="0"/>
            </a:endParaRPr>
          </a:p>
          <a:p>
            <a:r>
              <a:rPr lang="ru-RU" altLang="ru-RU" sz="1600">
                <a:latin typeface="Times New Roman" pitchFamily="18" charset="0"/>
                <a:cs typeface="Times New Roman" pitchFamily="18" charset="0"/>
              </a:rPr>
              <a:t>3. Нотации, проповеди, поучения</a:t>
            </a:r>
            <a:endParaRPr lang="ru-RU" altLang="ru-RU" sz="1600"/>
          </a:p>
          <a:p>
            <a:r>
              <a:rPr lang="ru-RU" altLang="ru-RU" sz="1600">
                <a:latin typeface="Times New Roman" pitchFamily="18" charset="0"/>
                <a:cs typeface="Times New Roman" pitchFamily="18" charset="0"/>
              </a:rPr>
              <a:t>4. Советы, предписания</a:t>
            </a:r>
            <a:endParaRPr lang="ru-RU" altLang="ru-RU" sz="1600"/>
          </a:p>
        </p:txBody>
      </p:sp>
      <p:sp>
        <p:nvSpPr>
          <p:cNvPr id="26626" name="Rectangle 2"/>
          <p:cNvSpPr>
            <a:spLocks noChangeArrowheads="1"/>
          </p:cNvSpPr>
          <p:nvPr/>
        </p:nvSpPr>
        <p:spPr bwMode="auto">
          <a:xfrm>
            <a:off x="785813" y="3571875"/>
            <a:ext cx="585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73325" algn="l"/>
              </a:tabLst>
              <a:defRPr>
                <a:solidFill>
                  <a:schemeClr val="tx1"/>
                </a:solidFill>
                <a:latin typeface="Arial" charset="0"/>
                <a:cs typeface="Arial" charset="0"/>
              </a:defRPr>
            </a:lvl1pPr>
            <a:lvl2pPr marL="742950" indent="-285750" eaLnBrk="0" hangingPunct="0">
              <a:tabLst>
                <a:tab pos="2473325" algn="l"/>
              </a:tabLst>
              <a:defRPr>
                <a:solidFill>
                  <a:schemeClr val="tx1"/>
                </a:solidFill>
                <a:latin typeface="Arial" charset="0"/>
                <a:cs typeface="Arial" charset="0"/>
              </a:defRPr>
            </a:lvl2pPr>
            <a:lvl3pPr marL="1143000" indent="-228600" eaLnBrk="0" hangingPunct="0">
              <a:tabLst>
                <a:tab pos="2473325" algn="l"/>
              </a:tabLst>
              <a:defRPr>
                <a:solidFill>
                  <a:schemeClr val="tx1"/>
                </a:solidFill>
                <a:latin typeface="Arial" charset="0"/>
                <a:cs typeface="Arial" charset="0"/>
              </a:defRPr>
            </a:lvl3pPr>
            <a:lvl4pPr marL="1600200" indent="-228600" eaLnBrk="0" hangingPunct="0">
              <a:tabLst>
                <a:tab pos="2473325" algn="l"/>
              </a:tabLst>
              <a:defRPr>
                <a:solidFill>
                  <a:schemeClr val="tx1"/>
                </a:solidFill>
                <a:latin typeface="Arial" charset="0"/>
                <a:cs typeface="Arial" charset="0"/>
              </a:defRPr>
            </a:lvl4pPr>
            <a:lvl5pPr marL="2057400" indent="-228600" eaLnBrk="0" hangingPunct="0">
              <a:tabLst>
                <a:tab pos="24733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4733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4733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4733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473325"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Обвинение, осуждение, критика</a:t>
            </a:r>
            <a:endParaRPr lang="ru-RU" altLang="ru-RU" sz="1600"/>
          </a:p>
          <a:p>
            <a:r>
              <a:rPr lang="ru-RU" altLang="ru-RU" sz="1600">
                <a:latin typeface="Times New Roman" pitchFamily="18" charset="0"/>
                <a:cs typeface="Times New Roman" pitchFamily="18" charset="0"/>
              </a:rPr>
              <a:t>2. Насмешка</a:t>
            </a:r>
            <a:endParaRPr lang="ru-RU" altLang="ru-RU" sz="1600"/>
          </a:p>
          <a:p>
            <a:r>
              <a:rPr lang="ru-RU" altLang="ru-RU" sz="1600">
                <a:latin typeface="Times New Roman" pitchFamily="18" charset="0"/>
                <a:cs typeface="Times New Roman" pitchFamily="18" charset="0"/>
              </a:rPr>
              <a:t>3. Интерпретация, анализирование</a:t>
            </a:r>
            <a:endParaRPr lang="ru-RU" altLang="ru-RU" sz="1600"/>
          </a:p>
          <a:p>
            <a:r>
              <a:rPr lang="ru-RU" altLang="ru-RU" sz="1600">
                <a:latin typeface="Times New Roman" pitchFamily="18" charset="0"/>
                <a:cs typeface="Times New Roman" pitchFamily="18" charset="0"/>
              </a:rPr>
              <a:t>4. Поощрение. Дополнительное оценивание</a:t>
            </a:r>
            <a:endParaRPr lang="ru-RU" altLang="ru-RU" sz="1600"/>
          </a:p>
          <a:p>
            <a:r>
              <a:rPr lang="ru-RU" altLang="ru-RU" sz="1600">
                <a:latin typeface="Times New Roman" pitchFamily="18" charset="0"/>
                <a:cs typeface="Times New Roman" pitchFamily="18" charset="0"/>
              </a:rPr>
              <a:t>5. Поддержка, воодушевление</a:t>
            </a:r>
            <a:endParaRPr lang="ru-RU" altLang="ru-RU" sz="1600"/>
          </a:p>
          <a:p>
            <a:r>
              <a:rPr lang="ru-RU" altLang="ru-RU" sz="1600">
                <a:latin typeface="Times New Roman" pitchFamily="18" charset="0"/>
                <a:cs typeface="Times New Roman" pitchFamily="18" charset="0"/>
              </a:rPr>
              <a:t>6. Допрашивание, выспрашивание</a:t>
            </a:r>
            <a:endParaRPr lang="ru-RU" altLang="ru-RU" sz="1600"/>
          </a:p>
        </p:txBody>
      </p:sp>
      <p:sp>
        <p:nvSpPr>
          <p:cNvPr id="11" name="Rectangle 1"/>
          <p:cNvSpPr>
            <a:spLocks noChangeArrowheads="1"/>
          </p:cNvSpPr>
          <p:nvPr/>
        </p:nvSpPr>
        <p:spPr bwMode="auto">
          <a:xfrm>
            <a:off x="642938" y="3143250"/>
            <a:ext cx="7000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30238" algn="l"/>
              </a:tabLst>
              <a:defRPr>
                <a:solidFill>
                  <a:schemeClr val="tx1"/>
                </a:solidFill>
                <a:latin typeface="Arial" charset="0"/>
                <a:cs typeface="Arial" charset="0"/>
              </a:defRPr>
            </a:lvl1pPr>
            <a:lvl2pPr marL="742950" indent="-285750" eaLnBrk="0" hangingPunct="0">
              <a:tabLst>
                <a:tab pos="630238" algn="l"/>
              </a:tabLst>
              <a:defRPr>
                <a:solidFill>
                  <a:schemeClr val="tx1"/>
                </a:solidFill>
                <a:latin typeface="Arial" charset="0"/>
                <a:cs typeface="Arial" charset="0"/>
              </a:defRPr>
            </a:lvl2pPr>
            <a:lvl3pPr marL="1143000" indent="-228600" eaLnBrk="0" hangingPunct="0">
              <a:tabLst>
                <a:tab pos="630238" algn="l"/>
              </a:tabLst>
              <a:defRPr>
                <a:solidFill>
                  <a:schemeClr val="tx1"/>
                </a:solidFill>
                <a:latin typeface="Arial" charset="0"/>
                <a:cs typeface="Arial" charset="0"/>
              </a:defRPr>
            </a:lvl3pPr>
            <a:lvl4pPr marL="1600200" indent="-228600" eaLnBrk="0" hangingPunct="0">
              <a:tabLst>
                <a:tab pos="630238" algn="l"/>
              </a:tabLst>
              <a:defRPr>
                <a:solidFill>
                  <a:schemeClr val="tx1"/>
                </a:solidFill>
                <a:latin typeface="Arial" charset="0"/>
                <a:cs typeface="Arial" charset="0"/>
              </a:defRPr>
            </a:lvl4pPr>
            <a:lvl5pPr marL="2057400" indent="-228600" eaLnBrk="0" hangingPunct="0">
              <a:tabLst>
                <a:tab pos="6302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302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302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302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30238" algn="l"/>
              </a:tabLst>
              <a:defRPr>
                <a:solidFill>
                  <a:schemeClr val="tx1"/>
                </a:solidFill>
                <a:latin typeface="Arial" charset="0"/>
                <a:cs typeface="Arial" charset="0"/>
              </a:defRPr>
            </a:lvl9pPr>
          </a:lstStyle>
          <a:p>
            <a:pPr eaLnBrk="1" hangingPunct="1">
              <a:lnSpc>
                <a:spcPct val="150000"/>
              </a:lnSpc>
            </a:pPr>
            <a:r>
              <a:rPr lang="ru-RU" altLang="ru-RU" sz="2000" b="1" i="1">
                <a:latin typeface="Times New Roman" pitchFamily="18" charset="0"/>
                <a:cs typeface="Times New Roman" pitchFamily="18" charset="0"/>
              </a:rPr>
              <a:t> ПОДАВЛЯЮЩИЕ ЗАМЕЧАНИЯ</a:t>
            </a:r>
            <a:endParaRPr lang="ru-RU" altLang="ru-RU" sz="2000" b="1" i="1"/>
          </a:p>
        </p:txBody>
      </p:sp>
      <p:sp>
        <p:nvSpPr>
          <p:cNvPr id="13" name="Rectangle 1"/>
          <p:cNvSpPr>
            <a:spLocks noChangeArrowheads="1"/>
          </p:cNvSpPr>
          <p:nvPr/>
        </p:nvSpPr>
        <p:spPr bwMode="auto">
          <a:xfrm>
            <a:off x="714375" y="5099910"/>
            <a:ext cx="7000875" cy="4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30238" algn="l"/>
              </a:tabLst>
              <a:defRPr>
                <a:solidFill>
                  <a:schemeClr val="tx1"/>
                </a:solidFill>
                <a:latin typeface="Arial" charset="0"/>
                <a:cs typeface="Arial" charset="0"/>
              </a:defRPr>
            </a:lvl1pPr>
            <a:lvl2pPr marL="742950" indent="-285750" eaLnBrk="0" hangingPunct="0">
              <a:tabLst>
                <a:tab pos="630238" algn="l"/>
              </a:tabLst>
              <a:defRPr>
                <a:solidFill>
                  <a:schemeClr val="tx1"/>
                </a:solidFill>
                <a:latin typeface="Arial" charset="0"/>
                <a:cs typeface="Arial" charset="0"/>
              </a:defRPr>
            </a:lvl2pPr>
            <a:lvl3pPr marL="1143000" indent="-228600" eaLnBrk="0" hangingPunct="0">
              <a:tabLst>
                <a:tab pos="630238" algn="l"/>
              </a:tabLst>
              <a:defRPr>
                <a:solidFill>
                  <a:schemeClr val="tx1"/>
                </a:solidFill>
                <a:latin typeface="Arial" charset="0"/>
                <a:cs typeface="Arial" charset="0"/>
              </a:defRPr>
            </a:lvl3pPr>
            <a:lvl4pPr marL="1600200" indent="-228600" eaLnBrk="0" hangingPunct="0">
              <a:tabLst>
                <a:tab pos="630238" algn="l"/>
              </a:tabLst>
              <a:defRPr>
                <a:solidFill>
                  <a:schemeClr val="tx1"/>
                </a:solidFill>
                <a:latin typeface="Arial" charset="0"/>
                <a:cs typeface="Arial" charset="0"/>
              </a:defRPr>
            </a:lvl4pPr>
            <a:lvl5pPr marL="2057400" indent="-228600" eaLnBrk="0" hangingPunct="0">
              <a:tabLst>
                <a:tab pos="63023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63023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63023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63023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630238" algn="l"/>
              </a:tabLst>
              <a:defRPr>
                <a:solidFill>
                  <a:schemeClr val="tx1"/>
                </a:solidFill>
                <a:latin typeface="Arial" charset="0"/>
                <a:cs typeface="Arial" charset="0"/>
              </a:defRPr>
            </a:lvl9pPr>
          </a:lstStyle>
          <a:p>
            <a:pPr eaLnBrk="1" hangingPunct="1">
              <a:lnSpc>
                <a:spcPct val="150000"/>
              </a:lnSpc>
            </a:pPr>
            <a:r>
              <a:rPr lang="ru-RU" altLang="ru-RU" sz="2000" b="1" i="1" dirty="0">
                <a:latin typeface="Times New Roman" pitchFamily="18" charset="0"/>
                <a:cs typeface="Times New Roman" pitchFamily="18" charset="0"/>
              </a:rPr>
              <a:t> </a:t>
            </a:r>
            <a:endParaRPr lang="ru-RU" altLang="ru-RU" sz="2000" b="1" i="1" dirty="0"/>
          </a:p>
        </p:txBody>
      </p:sp>
      <p:pic>
        <p:nvPicPr>
          <p:cNvPr id="26629" name="Picture 5" descr="E:\ругает.jpeg"/>
          <p:cNvPicPr>
            <a:picLocks noChangeAspect="1" noChangeArrowheads="1"/>
          </p:cNvPicPr>
          <p:nvPr/>
        </p:nvPicPr>
        <p:blipFill>
          <a:blip r:embed="rId2" cstate="print"/>
          <a:srcRect r="17499"/>
          <a:stretch>
            <a:fillRect/>
          </a:stretch>
        </p:blipFill>
        <p:spPr bwMode="auto">
          <a:xfrm>
            <a:off x="6000750" y="1785938"/>
            <a:ext cx="2428875" cy="2208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0651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BDB6D-49CB-4502-8244-918795EABCD9}"/>
              </a:ext>
            </a:extLst>
          </p:cNvPr>
          <p:cNvSpPr txBox="1"/>
          <p:nvPr/>
        </p:nvSpPr>
        <p:spPr>
          <a:xfrm>
            <a:off x="899592" y="615064"/>
            <a:ext cx="6840760" cy="4247317"/>
          </a:xfrm>
          <a:prstGeom prst="rect">
            <a:avLst/>
          </a:prstGeom>
          <a:noFill/>
        </p:spPr>
        <p:txBody>
          <a:bodyPr wrap="square">
            <a:spAutoFit/>
          </a:bodyPr>
          <a:lstStyle/>
          <a:p>
            <a:r>
              <a:rPr lang="ru-RU" b="1" dirty="0"/>
              <a:t>Я-высказывания</a:t>
            </a:r>
            <a:endParaRPr lang="ru-RU" dirty="0"/>
          </a:p>
          <a:p>
            <a:r>
              <a:rPr lang="ru-RU" dirty="0"/>
              <a:t>Это когда вы говорите о своих чувствах от первого лица, сообщаете о себе, о своем переживании. Они позволяют вам выразить свои негативные чувства в необидной для ребенка форме и дают возможность детям ближе узнать родителей. Дети видят, что вы открыты и искренни в выражении своих чувств, и тоже становятся искренни в выражении своих. </a:t>
            </a:r>
            <a:r>
              <a:rPr lang="ru-RU" b="1" dirty="0"/>
              <a:t>Высказывая свое чувство без приказаний или выговора, мы оставляем за детьми возможность самим принять решение.</a:t>
            </a:r>
            <a:r>
              <a:rPr lang="ru-RU" dirty="0"/>
              <a:t> И тогда они начинают учитывать ваши желания и переживания.</a:t>
            </a:r>
          </a:p>
          <a:p>
            <a:endParaRPr lang="ru-RU" dirty="0"/>
          </a:p>
          <a:p>
            <a:r>
              <a:rPr lang="ru-RU" dirty="0"/>
              <a:t>Например: «</a:t>
            </a:r>
            <a:r>
              <a:rPr lang="ru-RU" i="1" dirty="0"/>
              <a:t>Я не люблю, когда ходят растрепанными, мне стыдно перед соседями», «Меня утомляет громкая музыка», «Мне трудно собираться на работу, когда под ногами кто-то ползает, я все время спотыкаюсь».</a:t>
            </a:r>
            <a:endParaRPr lang="ru-RU" dirty="0"/>
          </a:p>
        </p:txBody>
      </p:sp>
    </p:spTree>
    <p:extLst>
      <p:ext uri="{BB962C8B-B14F-4D97-AF65-F5344CB8AC3E}">
        <p14:creationId xmlns:p14="http://schemas.microsoft.com/office/powerpoint/2010/main" val="907755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C6D2D26-5940-464B-B294-B98A213F0B7F}"/>
              </a:ext>
            </a:extLst>
          </p:cNvPr>
          <p:cNvGraphicFramePr>
            <a:graphicFrameLocks noGrp="1"/>
          </p:cNvGraphicFramePr>
          <p:nvPr/>
        </p:nvGraphicFramePr>
        <p:xfrm>
          <a:off x="1389682" y="1588749"/>
          <a:ext cx="6364636" cy="4548866"/>
        </p:xfrm>
        <a:graphic>
          <a:graphicData uri="http://schemas.openxmlformats.org/drawingml/2006/table">
            <a:tbl>
              <a:tblPr/>
              <a:tblGrid>
                <a:gridCol w="3182318">
                  <a:extLst>
                    <a:ext uri="{9D8B030D-6E8A-4147-A177-3AD203B41FA5}">
                      <a16:colId xmlns:a16="http://schemas.microsoft.com/office/drawing/2014/main" val="1120991077"/>
                    </a:ext>
                  </a:extLst>
                </a:gridCol>
                <a:gridCol w="3182318">
                  <a:extLst>
                    <a:ext uri="{9D8B030D-6E8A-4147-A177-3AD203B41FA5}">
                      <a16:colId xmlns:a16="http://schemas.microsoft.com/office/drawing/2014/main" val="3768034253"/>
                    </a:ext>
                  </a:extLst>
                </a:gridCol>
              </a:tblGrid>
              <a:tr h="282873">
                <a:tc>
                  <a:txBody>
                    <a:bodyPr/>
                    <a:lstStyle/>
                    <a:p>
                      <a:r>
                        <a:rPr lang="ru-RU" sz="1400"/>
                        <a:t>Я-высказывание</a:t>
                      </a:r>
                    </a:p>
                  </a:txBody>
                  <a:tcPr marL="70718" marR="70718" marT="35359" marB="35359" anchor="ctr">
                    <a:lnL>
                      <a:noFill/>
                    </a:lnL>
                    <a:lnR>
                      <a:noFill/>
                    </a:lnR>
                    <a:lnT>
                      <a:noFill/>
                    </a:lnT>
                    <a:lnB>
                      <a:noFill/>
                    </a:lnB>
                  </a:tcPr>
                </a:tc>
                <a:tc>
                  <a:txBody>
                    <a:bodyPr/>
                    <a:lstStyle/>
                    <a:p>
                      <a:r>
                        <a:rPr lang="ru-RU" sz="1400"/>
                        <a:t>Ты-высказывание</a:t>
                      </a:r>
                    </a:p>
                  </a:txBody>
                  <a:tcPr marL="70718" marR="70718" marT="35359" marB="35359" anchor="ctr">
                    <a:lnL>
                      <a:noFill/>
                    </a:lnL>
                    <a:lnR>
                      <a:noFill/>
                    </a:lnR>
                    <a:lnT>
                      <a:noFill/>
                    </a:lnT>
                    <a:lnB>
                      <a:noFill/>
                    </a:lnB>
                  </a:tcPr>
                </a:tc>
                <a:extLst>
                  <a:ext uri="{0D108BD9-81ED-4DB2-BD59-A6C34878D82A}">
                    <a16:rowId xmlns:a16="http://schemas.microsoft.com/office/drawing/2014/main" val="1560266007"/>
                  </a:ext>
                </a:extLst>
              </a:tr>
              <a:tr h="919336">
                <a:tc>
                  <a:txBody>
                    <a:bodyPr/>
                    <a:lstStyle/>
                    <a:p>
                      <a:r>
                        <a:rPr lang="ru-RU" sz="1400"/>
                        <a:t>Нацелено на выражение чувств родителя о ситуации. Каждый имеет право на любые чувства, поэтому это невозможно поставить под вопрос.</a:t>
                      </a:r>
                    </a:p>
                  </a:txBody>
                  <a:tcPr marL="70718" marR="70718" marT="35359" marB="35359" anchor="ctr">
                    <a:lnL>
                      <a:noFill/>
                    </a:lnL>
                    <a:lnR>
                      <a:noFill/>
                    </a:lnR>
                    <a:lnT>
                      <a:noFill/>
                    </a:lnT>
                    <a:lnB>
                      <a:noFill/>
                    </a:lnB>
                  </a:tcPr>
                </a:tc>
                <a:tc>
                  <a:txBody>
                    <a:bodyPr/>
                    <a:lstStyle/>
                    <a:p>
                      <a:r>
                        <a:rPr lang="ru-RU" sz="1400"/>
                        <a:t>Нацелено на поведение/чувства противоположной стороны, т.е. является мнением, которое легко становится предметом ссоры.</a:t>
                      </a:r>
                    </a:p>
                  </a:txBody>
                  <a:tcPr marL="70718" marR="70718" marT="35359" marB="35359" anchor="ctr">
                    <a:lnL>
                      <a:noFill/>
                    </a:lnL>
                    <a:lnR>
                      <a:noFill/>
                    </a:lnR>
                    <a:lnT>
                      <a:noFill/>
                    </a:lnT>
                    <a:lnB>
                      <a:noFill/>
                    </a:lnB>
                  </a:tcPr>
                </a:tc>
                <a:extLst>
                  <a:ext uri="{0D108BD9-81ED-4DB2-BD59-A6C34878D82A}">
                    <a16:rowId xmlns:a16="http://schemas.microsoft.com/office/drawing/2014/main" val="3253679140"/>
                  </a:ext>
                </a:extLst>
              </a:tr>
              <a:tr h="707182">
                <a:tc>
                  <a:txBody>
                    <a:bodyPr/>
                    <a:lstStyle/>
                    <a:p>
                      <a:r>
                        <a:rPr lang="ru-RU" sz="1400"/>
                        <a:t>Направлено на отстаивание своих границ и прав, а не ограничение прав ребенка.</a:t>
                      </a:r>
                    </a:p>
                  </a:txBody>
                  <a:tcPr marL="70718" marR="70718" marT="35359" marB="35359" anchor="ctr">
                    <a:lnL>
                      <a:noFill/>
                    </a:lnL>
                    <a:lnR>
                      <a:noFill/>
                    </a:lnR>
                    <a:lnT>
                      <a:noFill/>
                    </a:lnT>
                    <a:lnB>
                      <a:noFill/>
                    </a:lnB>
                  </a:tcPr>
                </a:tc>
                <a:tc>
                  <a:txBody>
                    <a:bodyPr/>
                    <a:lstStyle/>
                    <a:p>
                      <a:r>
                        <a:rPr lang="ru-RU" sz="1400"/>
                        <a:t>Часто нарушает границы другого, является требованием к нему.</a:t>
                      </a:r>
                    </a:p>
                  </a:txBody>
                  <a:tcPr marL="70718" marR="70718" marT="35359" marB="35359" anchor="ctr">
                    <a:lnL>
                      <a:noFill/>
                    </a:lnL>
                    <a:lnR>
                      <a:noFill/>
                    </a:lnR>
                    <a:lnT>
                      <a:noFill/>
                    </a:lnT>
                    <a:lnB>
                      <a:noFill/>
                    </a:lnB>
                  </a:tcPr>
                </a:tc>
                <a:extLst>
                  <a:ext uri="{0D108BD9-81ED-4DB2-BD59-A6C34878D82A}">
                    <a16:rowId xmlns:a16="http://schemas.microsoft.com/office/drawing/2014/main" val="2063339907"/>
                  </a:ext>
                </a:extLst>
              </a:tr>
              <a:tr h="707182">
                <a:tc>
                  <a:txBody>
                    <a:bodyPr/>
                    <a:lstStyle/>
                    <a:p>
                      <a:r>
                        <a:rPr lang="ru-RU" sz="1400"/>
                        <a:t>Оставляя ответственность за чувства на родителе, делает ответственным за собственное поведение ребенка.</a:t>
                      </a:r>
                    </a:p>
                  </a:txBody>
                  <a:tcPr marL="70718" marR="70718" marT="35359" marB="35359" anchor="ctr">
                    <a:lnL>
                      <a:noFill/>
                    </a:lnL>
                    <a:lnR>
                      <a:noFill/>
                    </a:lnR>
                    <a:lnT>
                      <a:noFill/>
                    </a:lnT>
                    <a:lnB>
                      <a:noFill/>
                    </a:lnB>
                  </a:tcPr>
                </a:tc>
                <a:tc>
                  <a:txBody>
                    <a:bodyPr/>
                    <a:lstStyle/>
                    <a:p>
                      <a:r>
                        <a:rPr lang="ru-RU" sz="1400"/>
                        <a:t>Пытается сделать ответственным и за чувства, и за поведение ребенка.</a:t>
                      </a:r>
                    </a:p>
                  </a:txBody>
                  <a:tcPr marL="70718" marR="70718" marT="35359" marB="35359" anchor="ctr">
                    <a:lnL>
                      <a:noFill/>
                    </a:lnL>
                    <a:lnR>
                      <a:noFill/>
                    </a:lnR>
                    <a:lnT>
                      <a:noFill/>
                    </a:lnT>
                    <a:lnB>
                      <a:noFill/>
                    </a:lnB>
                  </a:tcPr>
                </a:tc>
                <a:extLst>
                  <a:ext uri="{0D108BD9-81ED-4DB2-BD59-A6C34878D82A}">
                    <a16:rowId xmlns:a16="http://schemas.microsoft.com/office/drawing/2014/main" val="2405380249"/>
                  </a:ext>
                </a:extLst>
              </a:tr>
              <a:tr h="707182">
                <a:tc>
                  <a:txBody>
                    <a:bodyPr/>
                    <a:lstStyle/>
                    <a:p>
                      <a:r>
                        <a:rPr lang="ru-RU" sz="1400"/>
                        <a:t>Помогает родителю регулировать свои собственные чувства и облегчает эмоциональное состояние.</a:t>
                      </a:r>
                    </a:p>
                  </a:txBody>
                  <a:tcPr marL="70718" marR="70718" marT="35359" marB="35359" anchor="ctr">
                    <a:lnL>
                      <a:noFill/>
                    </a:lnL>
                    <a:lnR>
                      <a:noFill/>
                    </a:lnR>
                    <a:lnT>
                      <a:noFill/>
                    </a:lnT>
                    <a:lnB>
                      <a:noFill/>
                    </a:lnB>
                  </a:tcPr>
                </a:tc>
                <a:tc>
                  <a:txBody>
                    <a:bodyPr/>
                    <a:lstStyle/>
                    <a:p>
                      <a:r>
                        <a:rPr lang="ru-RU" sz="1400"/>
                        <a:t>Не помогает родителю справиться с эмоциями, т.к. перекладывает эту задачу на ребенка</a:t>
                      </a:r>
                    </a:p>
                  </a:txBody>
                  <a:tcPr marL="70718" marR="70718" marT="35359" marB="35359" anchor="ctr">
                    <a:lnL>
                      <a:noFill/>
                    </a:lnL>
                    <a:lnR>
                      <a:noFill/>
                    </a:lnR>
                    <a:lnT>
                      <a:noFill/>
                    </a:lnT>
                    <a:lnB>
                      <a:noFill/>
                    </a:lnB>
                  </a:tcPr>
                </a:tc>
                <a:extLst>
                  <a:ext uri="{0D108BD9-81ED-4DB2-BD59-A6C34878D82A}">
                    <a16:rowId xmlns:a16="http://schemas.microsoft.com/office/drawing/2014/main" val="292477212"/>
                  </a:ext>
                </a:extLst>
              </a:tr>
              <a:tr h="495027">
                <a:tc>
                  <a:txBody>
                    <a:bodyPr/>
                    <a:lstStyle/>
                    <a:p>
                      <a:r>
                        <a:rPr lang="ru-RU" sz="1400"/>
                        <a:t>Предполагает общение на равных, а не сверху вниз.</a:t>
                      </a:r>
                    </a:p>
                  </a:txBody>
                  <a:tcPr marL="70718" marR="70718" marT="35359" marB="35359" anchor="ctr">
                    <a:lnL>
                      <a:noFill/>
                    </a:lnL>
                    <a:lnR>
                      <a:noFill/>
                    </a:lnR>
                    <a:lnT>
                      <a:noFill/>
                    </a:lnT>
                    <a:lnB>
                      <a:noFill/>
                    </a:lnB>
                  </a:tcPr>
                </a:tc>
                <a:tc>
                  <a:txBody>
                    <a:bodyPr/>
                    <a:lstStyle/>
                    <a:p>
                      <a:r>
                        <a:rPr lang="ru-RU" sz="1400"/>
                        <a:t>Предполагает позицию «обвиняющего» и «виноватого»</a:t>
                      </a:r>
                    </a:p>
                  </a:txBody>
                  <a:tcPr marL="70718" marR="70718" marT="35359" marB="35359" anchor="ctr">
                    <a:lnL>
                      <a:noFill/>
                    </a:lnL>
                    <a:lnR>
                      <a:noFill/>
                    </a:lnR>
                    <a:lnT>
                      <a:noFill/>
                    </a:lnT>
                    <a:lnB>
                      <a:noFill/>
                    </a:lnB>
                  </a:tcPr>
                </a:tc>
                <a:extLst>
                  <a:ext uri="{0D108BD9-81ED-4DB2-BD59-A6C34878D82A}">
                    <a16:rowId xmlns:a16="http://schemas.microsoft.com/office/drawing/2014/main" val="4284046900"/>
                  </a:ext>
                </a:extLst>
              </a:tr>
              <a:tr h="707182">
                <a:tc>
                  <a:txBody>
                    <a:bodyPr/>
                    <a:lstStyle/>
                    <a:p>
                      <a:r>
                        <a:rPr lang="ru-RU" sz="1400"/>
                        <a:t>Является проявлением уверенности, как и любое высказывание о собственных эмоциях.</a:t>
                      </a:r>
                    </a:p>
                  </a:txBody>
                  <a:tcPr marL="70718" marR="70718" marT="35359" marB="35359" anchor="ctr">
                    <a:lnL>
                      <a:noFill/>
                    </a:lnL>
                    <a:lnR>
                      <a:noFill/>
                    </a:lnR>
                    <a:lnT>
                      <a:noFill/>
                    </a:lnT>
                    <a:lnB>
                      <a:noFill/>
                    </a:lnB>
                  </a:tcPr>
                </a:tc>
                <a:tc>
                  <a:txBody>
                    <a:bodyPr/>
                    <a:lstStyle/>
                    <a:p>
                      <a:r>
                        <a:rPr lang="ru-RU" sz="1400" dirty="0"/>
                        <a:t>Является проявлением агрессии, злости и бессилия</a:t>
                      </a:r>
                    </a:p>
                  </a:txBody>
                  <a:tcPr marL="70718" marR="70718" marT="35359" marB="35359" anchor="ctr">
                    <a:lnL>
                      <a:noFill/>
                    </a:lnL>
                    <a:lnR>
                      <a:noFill/>
                    </a:lnR>
                    <a:lnT>
                      <a:noFill/>
                    </a:lnT>
                    <a:lnB>
                      <a:noFill/>
                    </a:lnB>
                  </a:tcPr>
                </a:tc>
                <a:extLst>
                  <a:ext uri="{0D108BD9-81ED-4DB2-BD59-A6C34878D82A}">
                    <a16:rowId xmlns:a16="http://schemas.microsoft.com/office/drawing/2014/main" val="4015238301"/>
                  </a:ext>
                </a:extLst>
              </a:tr>
            </a:tbl>
          </a:graphicData>
        </a:graphic>
      </p:graphicFrame>
      <p:sp>
        <p:nvSpPr>
          <p:cNvPr id="3" name="Rectangle 1">
            <a:extLst>
              <a:ext uri="{FF2B5EF4-FFF2-40B4-BE49-F238E27FC236}">
                <a16:creationId xmlns:a16="http://schemas.microsoft.com/office/drawing/2014/main" id="{EF4B64A5-033A-4D66-B0FB-DAE31234CFE2}"/>
              </a:ext>
            </a:extLst>
          </p:cNvPr>
          <p:cNvSpPr>
            <a:spLocks noChangeArrowheads="1"/>
          </p:cNvSpPr>
          <p:nvPr/>
        </p:nvSpPr>
        <p:spPr bwMode="auto">
          <a:xfrm>
            <a:off x="611560" y="135053"/>
            <a:ext cx="74679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Я-высказывание противоположно так называемому «ты-высказыванию».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Например, те фразы, которые мы так часто слышим от родителей,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rPr>
              <a:t>чаще всего являются </a:t>
            </a:r>
            <a:r>
              <a:rPr kumimoji="0" lang="ru-RU" altLang="ru-RU" sz="1600" b="1" i="0" u="none" strike="noStrike" cap="none" normalizeH="0" baseline="0" dirty="0">
                <a:ln>
                  <a:noFill/>
                </a:ln>
                <a:solidFill>
                  <a:schemeClr val="tx1"/>
                </a:solidFill>
                <a:effectLst/>
                <a:latin typeface="Arial" panose="020B0604020202020204" pitchFamily="34" charset="0"/>
              </a:rPr>
              <a:t>ты-высказываниями: «Когда уже ты закроешь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 надоел уже!», «Ты почему уроки не сделал?»,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tx1"/>
                </a:solidFill>
                <a:effectLst/>
                <a:latin typeface="Arial" panose="020B0604020202020204" pitchFamily="34" charset="0"/>
              </a:rPr>
              <a:t> «Ты вообще меня слышишь или нет?».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4100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8E7B46-1C86-4205-9EA7-C8BB41240225}"/>
              </a:ext>
            </a:extLst>
          </p:cNvPr>
          <p:cNvSpPr txBox="1"/>
          <p:nvPr/>
        </p:nvSpPr>
        <p:spPr>
          <a:xfrm>
            <a:off x="1043608" y="1169062"/>
            <a:ext cx="7272808" cy="4431983"/>
          </a:xfrm>
          <a:prstGeom prst="rect">
            <a:avLst/>
          </a:prstGeom>
          <a:noFill/>
        </p:spPr>
        <p:txBody>
          <a:bodyPr wrap="square">
            <a:spAutoFit/>
          </a:bodyPr>
          <a:lstStyle/>
          <a:p>
            <a:r>
              <a:rPr lang="ru-RU" b="1" dirty="0"/>
              <a:t>Как построить правильное я-высказывание?</a:t>
            </a:r>
          </a:p>
          <a:p>
            <a:endParaRPr lang="ru-RU" b="1" dirty="0"/>
          </a:p>
          <a:p>
            <a:r>
              <a:rPr lang="ru-RU" sz="2400" b="1" dirty="0"/>
              <a:t>Наблюдаемые факты о том, что происходит+ Местоимение «я», «мне», «меня»+ </a:t>
            </a:r>
          </a:p>
          <a:p>
            <a:r>
              <a:rPr lang="ru-RU" sz="2400" b="1" dirty="0"/>
              <a:t>Чувства, которые человек переживает в этой ситуации</a:t>
            </a:r>
          </a:p>
          <a:p>
            <a:endParaRPr lang="ru-RU" sz="2400" b="1" dirty="0"/>
          </a:p>
          <a:p>
            <a:endParaRPr lang="ru-RU" dirty="0"/>
          </a:p>
          <a:p>
            <a:r>
              <a:rPr lang="ru-RU" dirty="0"/>
              <a:t>Например, фразы, приведенные выше, можно переделать в подобные я-высказывания: «Когда ты говоришь одновременно со мной, я начинаю раздражаться и нервничать», «Когда я прихожу вечером домой и узнаю, что еще не сделаны уроки, мне становится грустно и тревожно», «Когда я разговариваю с человеком, который отвернулся от меня, мне очень обидно».</a:t>
            </a:r>
          </a:p>
        </p:txBody>
      </p:sp>
    </p:spTree>
    <p:extLst>
      <p:ext uri="{BB962C8B-B14F-4D97-AF65-F5344CB8AC3E}">
        <p14:creationId xmlns:p14="http://schemas.microsoft.com/office/powerpoint/2010/main" val="1670607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09C8FC-18DF-4C2F-B512-9DC7793FB404}"/>
              </a:ext>
            </a:extLst>
          </p:cNvPr>
          <p:cNvSpPr txBox="1"/>
          <p:nvPr/>
        </p:nvSpPr>
        <p:spPr>
          <a:xfrm>
            <a:off x="899592" y="836712"/>
            <a:ext cx="7488832" cy="4524315"/>
          </a:xfrm>
          <a:prstGeom prst="rect">
            <a:avLst/>
          </a:prstGeom>
          <a:noFill/>
        </p:spPr>
        <p:txBody>
          <a:bodyPr wrap="square">
            <a:spAutoFit/>
          </a:bodyPr>
          <a:lstStyle/>
          <a:p>
            <a:r>
              <a:rPr lang="ru-RU" dirty="0"/>
              <a:t>Подобную классическую схему бывает целесообразно усилить объяснением:</a:t>
            </a:r>
          </a:p>
          <a:p>
            <a:endParaRPr lang="ru-RU" dirty="0"/>
          </a:p>
          <a:p>
            <a:r>
              <a:rPr lang="ru-RU" sz="2400" b="1" dirty="0"/>
              <a:t>Наблюдаемые факты о том, что происходит+ </a:t>
            </a:r>
          </a:p>
          <a:p>
            <a:r>
              <a:rPr lang="ru-RU" sz="2400" b="1" dirty="0"/>
              <a:t>Местоимение «я», «мне», «меня»+ </a:t>
            </a:r>
          </a:p>
          <a:p>
            <a:r>
              <a:rPr lang="ru-RU" sz="2400" b="1" dirty="0"/>
              <a:t>Чувства, которые человек переживает в этой ситуации+ </a:t>
            </a:r>
          </a:p>
          <a:p>
            <a:r>
              <a:rPr lang="ru-RU" sz="2400" b="1" dirty="0"/>
              <a:t>Объяснение, почему возникают такие чувства</a:t>
            </a:r>
          </a:p>
          <a:p>
            <a:endParaRPr lang="ru-RU" sz="2400" b="1" dirty="0"/>
          </a:p>
          <a:p>
            <a:endParaRPr lang="ru-RU" dirty="0"/>
          </a:p>
          <a:p>
            <a:endParaRPr lang="ru-RU" dirty="0"/>
          </a:p>
          <a:p>
            <a:r>
              <a:rPr lang="ru-RU" dirty="0"/>
              <a:t>«Когда я прихожу вечером домой и узнаю, что еще не сделаны уроки, мне становится грустно и тревожно, ведь я хотела провести с тобой время, а теперь придется ночью все доделывать».</a:t>
            </a:r>
          </a:p>
        </p:txBody>
      </p:sp>
    </p:spTree>
    <p:extLst>
      <p:ext uri="{BB962C8B-B14F-4D97-AF65-F5344CB8AC3E}">
        <p14:creationId xmlns:p14="http://schemas.microsoft.com/office/powerpoint/2010/main" val="486351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08C02-0D34-4BCA-8370-F4C4A4209BDA}"/>
              </a:ext>
            </a:extLst>
          </p:cNvPr>
          <p:cNvSpPr txBox="1"/>
          <p:nvPr/>
        </p:nvSpPr>
        <p:spPr>
          <a:xfrm>
            <a:off x="683568" y="892063"/>
            <a:ext cx="7632848" cy="4985980"/>
          </a:xfrm>
          <a:prstGeom prst="rect">
            <a:avLst/>
          </a:prstGeom>
          <a:noFill/>
        </p:spPr>
        <p:txBody>
          <a:bodyPr wrap="square">
            <a:spAutoFit/>
          </a:bodyPr>
          <a:lstStyle/>
          <a:p>
            <a:r>
              <a:rPr lang="ru-RU" dirty="0"/>
              <a:t>Или же с помощью озвучивания (реальных и выполнимых) санкций (но раз озвученные, они должны быть выполнены обязательно):</a:t>
            </a:r>
          </a:p>
          <a:p>
            <a:endParaRPr lang="ru-RU" dirty="0"/>
          </a:p>
          <a:p>
            <a:r>
              <a:rPr lang="ru-RU" sz="2400" b="1" dirty="0"/>
              <a:t>Наблюдаемые факты о том, что происходит+ </a:t>
            </a:r>
          </a:p>
          <a:p>
            <a:r>
              <a:rPr lang="ru-RU" sz="2400" b="1" dirty="0"/>
              <a:t>Местоимение «я», «мне», «меня»+ </a:t>
            </a:r>
          </a:p>
          <a:p>
            <a:r>
              <a:rPr lang="ru-RU" sz="2400" b="1" dirty="0"/>
              <a:t>Чувства, которые человек переживает в этой ситуации+</a:t>
            </a:r>
          </a:p>
          <a:p>
            <a:r>
              <a:rPr lang="ru-RU" sz="2400" b="1" dirty="0"/>
              <a:t> Объяснение, почему возникают такие чувства+ </a:t>
            </a:r>
          </a:p>
          <a:p>
            <a:r>
              <a:rPr lang="ru-RU" sz="2400" b="1" dirty="0"/>
              <a:t>Озвучивание дальнейших действий</a:t>
            </a:r>
          </a:p>
          <a:p>
            <a:endParaRPr lang="ru-RU" dirty="0"/>
          </a:p>
          <a:p>
            <a:endParaRPr lang="ru-RU" dirty="0"/>
          </a:p>
          <a:p>
            <a:endParaRPr lang="ru-RU" dirty="0"/>
          </a:p>
          <a:p>
            <a:r>
              <a:rPr lang="ru-RU" dirty="0"/>
              <a:t>«Когда я прихожу вечером домой и узнаю, что еще не сделаны уроки, мне становится грустно и тревожно, ведь я хотела провести с тобой время, а теперь придется ночью все доделывать. Если с завтрашнего дня уроки также не будут сделаны к моему возвращению домой, то я на неделю заберу твой планшет».</a:t>
            </a:r>
          </a:p>
        </p:txBody>
      </p:sp>
    </p:spTree>
    <p:extLst>
      <p:ext uri="{BB962C8B-B14F-4D97-AF65-F5344CB8AC3E}">
        <p14:creationId xmlns:p14="http://schemas.microsoft.com/office/powerpoint/2010/main" val="22495685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6999</Words>
  <Application>Microsoft Office PowerPoint</Application>
  <PresentationFormat>Экран (4:3)</PresentationFormat>
  <Paragraphs>330</Paragraphs>
  <Slides>111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111</vt:i4>
      </vt:variant>
    </vt:vector>
  </HeadingPairs>
  <TitlesOfParts>
    <vt:vector size="118" baseType="lpstr">
      <vt:lpstr>Arial</vt:lpstr>
      <vt:lpstr>Calibri</vt:lpstr>
      <vt:lpstr>Georgia</vt:lpstr>
      <vt:lpstr>Open Sans</vt:lpstr>
      <vt:lpstr>PT Sans</vt:lpstr>
      <vt:lpstr>Times New Roman</vt:lpstr>
      <vt:lpstr>Тема Office</vt:lpstr>
      <vt:lpstr>Эффективные коммуникации педагога с обучающимися и родителями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детей с нарушениями общения</vt:lpstr>
      <vt:lpstr>Дети с ОВЗ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Клинический подход к особенностям коммуникативного взаимодействия детей с ОВЗ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 НЕПРОДУКТИВНой КОММУНИКАЦИи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Развитие эмоциональных реакций у родителей, узнавших о том, что их ребенок не такой как другие, проходит следующие  фазы развития (этапы):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Альтернативная коммуникация</vt:lpstr>
      <vt:lpstr>Презентация PowerPoint</vt:lpstr>
      <vt:lpstr>Презентация PowerPoint</vt:lpstr>
      <vt:lpstr>НАРУШЕНИЯ РАЗВИТИЯ ПРИ КОТОРЫХ НАИБОЛЕЕ ЧАСТО ПРИМЕНЯЕТСЯ ААК </vt:lpstr>
      <vt:lpstr>  ВИДЫ АК ( ЗА И М С Т В О В А НО С  С А Й Т А    HTTP://RUS-AAC.RU/ALTERNATIVNAYA_/ АДК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Эффективные коммуникации педагога с обучающимися и родителями</dc:title>
  <dc:creator>SeVeN</dc:creator>
  <cp:lastModifiedBy>User</cp:lastModifiedBy>
  <cp:revision>40</cp:revision>
  <dcterms:created xsi:type="dcterms:W3CDTF">2016-09-30T06:45:39Z</dcterms:created>
  <dcterms:modified xsi:type="dcterms:W3CDTF">2020-10-09T13:35:17Z</dcterms:modified>
</cp:coreProperties>
</file>