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98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9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8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6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24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02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225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79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03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1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2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0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9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3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35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46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7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CB0E1F4-EE98-47ED-A250-203F432A63A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0705E0-A058-4C2D-9F6A-FE4905450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9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yslexia-dysgraphia.ru/genius/page/1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hyperlink" Target="http://www.dyslexia-dysgraphia.ru/genius/page/2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/>
              <a:t>Характеристика речевых нарушений у детей с ОВЗ и инвалидностью.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err="1" smtClean="0"/>
              <a:t>Учитель-логопед</a:t>
            </a:r>
            <a:r>
              <a:rPr lang="ru-RU" smtClean="0"/>
              <a:t>:   Чернова   Елена   Евгеньевна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62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С.Ф.Иваненко</a:t>
            </a:r>
            <a:r>
              <a:rPr lang="ru-RU" b="1" dirty="0"/>
              <a:t> (</a:t>
            </a:r>
            <a:r>
              <a:rPr lang="ru-RU" b="1" dirty="0" smtClean="0"/>
              <a:t>1984) выделила </a:t>
            </a:r>
            <a:r>
              <a:rPr lang="ru-RU" b="1" dirty="0"/>
              <a:t>четыре группы нарушений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письма и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Трудности в овладении </a:t>
            </a:r>
            <a:r>
              <a:rPr lang="ru-RU" sz="3600" dirty="0" smtClean="0"/>
              <a:t>письмом</a:t>
            </a:r>
          </a:p>
          <a:p>
            <a:r>
              <a:rPr lang="ru-RU" sz="3600" dirty="0"/>
              <a:t>Нарушение формирования процесса </a:t>
            </a:r>
            <a:r>
              <a:rPr lang="ru-RU" sz="3600" dirty="0" smtClean="0"/>
              <a:t>письма</a:t>
            </a:r>
          </a:p>
          <a:p>
            <a:r>
              <a:rPr lang="ru-RU" sz="3600" dirty="0" err="1"/>
              <a:t>Дисграфия</a:t>
            </a:r>
            <a:r>
              <a:rPr lang="ru-RU" sz="3600" dirty="0" smtClean="0"/>
              <a:t>.</a:t>
            </a:r>
          </a:p>
          <a:p>
            <a:r>
              <a:rPr lang="ru-RU" sz="3600" dirty="0" err="1"/>
              <a:t>Дизорфография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968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Р. И. </a:t>
            </a:r>
            <a:r>
              <a:rPr lang="ru-RU" sz="2400" dirty="0" err="1"/>
              <a:t>Лалаева</a:t>
            </a:r>
            <a:r>
              <a:rPr lang="ru-RU" sz="2400" dirty="0"/>
              <a:t> (1997), характеризуя ошибки при </a:t>
            </a:r>
            <a:r>
              <a:rPr lang="ru-RU" sz="2400" dirty="0" err="1"/>
              <a:t>дисграфии</a:t>
            </a:r>
            <a:r>
              <a:rPr lang="ru-RU" sz="2400" dirty="0"/>
              <a:t> в соответствии с современной логопедической теорией, опреде­ляет следующие их особенности.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865" y="2243736"/>
            <a:ext cx="8825659" cy="341630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искаженное написание букв;</a:t>
            </a:r>
          </a:p>
          <a:p>
            <a:pPr lvl="0"/>
            <a:r>
              <a:rPr lang="ru-RU" sz="2400" dirty="0"/>
              <a:t>замена рукописных букв, имеющих графическое сходство, а также обозначающих фонетически сходные звуки;</a:t>
            </a:r>
          </a:p>
          <a:p>
            <a:pPr lvl="0"/>
            <a:r>
              <a:rPr lang="ru-RU" sz="2400" dirty="0"/>
              <a:t>искажение звукобуквенной структуры слова (перестановки, пропуски, добавления, персеверации букв, слогов);</a:t>
            </a:r>
          </a:p>
          <a:p>
            <a:pPr lvl="0"/>
            <a:r>
              <a:rPr lang="ru-RU" sz="2400" dirty="0"/>
              <a:t>искажения структуры предложения (раздельное написание слова, слитное написание слов, контаминации слов);</a:t>
            </a:r>
          </a:p>
          <a:p>
            <a:pPr lvl="0"/>
            <a:r>
              <a:rPr lang="ru-RU" sz="2400" dirty="0" err="1"/>
              <a:t>аграмматизмы</a:t>
            </a:r>
            <a:r>
              <a:rPr lang="ru-RU" sz="2400" dirty="0"/>
              <a:t> на письме.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142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Классификации  видов </a:t>
            </a:r>
            <a:r>
              <a:rPr lang="ru-RU" b="1" dirty="0" err="1"/>
              <a:t>дисграфии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i="1" dirty="0" smtClean="0"/>
              <a:t>1. </a:t>
            </a:r>
            <a:r>
              <a:rPr lang="ru-RU" sz="3200" i="1" dirty="0" smtClean="0"/>
              <a:t>Акустическая </a:t>
            </a:r>
            <a:r>
              <a:rPr lang="ru-RU" sz="3200" i="1" dirty="0" err="1"/>
              <a:t>дисграфия</a:t>
            </a:r>
            <a:r>
              <a:rPr lang="ru-RU" sz="3200" i="1" dirty="0"/>
              <a:t> </a:t>
            </a:r>
            <a:r>
              <a:rPr lang="ru-RU" sz="3200" dirty="0"/>
              <a:t>сопряжена с недостаточностью фо­нематического слуха, при которой страдает дифференциация фонем, нарушается установление правильных звукобуквенных соответствий. При этом виде </a:t>
            </a:r>
            <a:r>
              <a:rPr lang="ru-RU" sz="3200" dirty="0" err="1"/>
              <a:t>дисграфии</a:t>
            </a:r>
            <a:r>
              <a:rPr lang="ru-RU" sz="3200" dirty="0"/>
              <a:t> у детей отмечается также неполноценность операций звукового анализа и синте­за, вследствие чего в письме детей с акустической </a:t>
            </a:r>
            <a:r>
              <a:rPr lang="ru-RU" sz="3200" dirty="0" err="1"/>
              <a:t>дисграфией</a:t>
            </a:r>
            <a:r>
              <a:rPr lang="ru-RU" sz="3200" dirty="0"/>
              <a:t> помимо смешений букв, соответствующих акустически близ­ким звукам, наблюдаются пропуски и перестановки букв.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35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Классификации  видов </a:t>
            </a:r>
            <a:r>
              <a:rPr lang="ru-RU" b="1" dirty="0" err="1"/>
              <a:t>дисграфии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2. </a:t>
            </a:r>
            <a:r>
              <a:rPr lang="ru-RU" i="1" dirty="0" err="1" smtClean="0"/>
              <a:t>Аграмматическая</a:t>
            </a:r>
            <a:r>
              <a:rPr lang="ru-RU" i="1" dirty="0" smtClean="0"/>
              <a:t> </a:t>
            </a:r>
            <a:r>
              <a:rPr lang="ru-RU" i="1" dirty="0" err="1"/>
              <a:t>дисграфия</a:t>
            </a:r>
            <a:r>
              <a:rPr lang="ru-RU" i="1" dirty="0"/>
              <a:t> </a:t>
            </a:r>
            <a:r>
              <a:rPr lang="ru-RU" dirty="0"/>
              <a:t>связывается с недоразвитием у детей лексико-грамматического строя речи, </a:t>
            </a:r>
            <a:r>
              <a:rPr lang="ru-RU" dirty="0" err="1"/>
              <a:t>несформированностью</a:t>
            </a:r>
            <a:r>
              <a:rPr lang="ru-RU" dirty="0"/>
              <a:t> морфологических и синтаксических обобщений. Ошиб­ки при этой </a:t>
            </a:r>
            <a:r>
              <a:rPr lang="ru-RU" dirty="0" err="1"/>
              <a:t>дисграфии</a:t>
            </a:r>
            <a:r>
              <a:rPr lang="ru-RU" dirty="0"/>
              <a:t> могут проявляться на уровне слов, словосочетаний, предложений и текстов - нарушение смы­словых и грамматических связей между предложениями; ис­кажения морфологической структуры слов: нарушение согла­сования слов; искажения предложно-падежных конструкций; пропуски членов предложений и др. Наиболее ярко </a:t>
            </a:r>
            <a:r>
              <a:rPr lang="ru-RU" dirty="0" err="1"/>
              <a:t>аграмматическая</a:t>
            </a:r>
            <a:r>
              <a:rPr lang="ru-RU" dirty="0"/>
              <a:t> </a:t>
            </a:r>
            <a:r>
              <a:rPr lang="ru-RU" dirty="0" err="1"/>
              <a:t>дисграфия</a:t>
            </a:r>
            <a:r>
              <a:rPr lang="ru-RU" dirty="0"/>
              <a:t> проявляется к окончанию обучения в на­чальной школе, т.е. тогда, когда морфологический принцип письма становится более значимым (</a:t>
            </a:r>
            <a:r>
              <a:rPr lang="ru-RU" dirty="0" err="1"/>
              <a:t>Л.Г.Парамонова</a:t>
            </a:r>
            <a:r>
              <a:rPr lang="ru-RU" dirty="0"/>
              <a:t>, 2001).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327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Классификации  видов </a:t>
            </a:r>
            <a:r>
              <a:rPr lang="ru-RU" b="1" dirty="0" err="1"/>
              <a:t>дисграфии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52133"/>
          </a:xfrm>
        </p:spPr>
        <p:txBody>
          <a:bodyPr/>
          <a:lstStyle/>
          <a:p>
            <a:pPr lvl="0"/>
            <a:r>
              <a:rPr lang="ru-RU" i="1" dirty="0" smtClean="0"/>
              <a:t>3. </a:t>
            </a:r>
            <a:r>
              <a:rPr lang="ru-RU" sz="2000" i="1" dirty="0" err="1" smtClean="0"/>
              <a:t>Артикуляторно</a:t>
            </a:r>
            <a:r>
              <a:rPr lang="ru-RU" sz="2000" i="1" dirty="0" smtClean="0"/>
              <a:t>-акустическая </a:t>
            </a:r>
            <a:r>
              <a:rPr lang="ru-RU" sz="2000" i="1" dirty="0" err="1"/>
              <a:t>дисграфия</a:t>
            </a:r>
            <a:r>
              <a:rPr lang="ru-RU" sz="2000" i="1" dirty="0"/>
              <a:t> </a:t>
            </a:r>
            <a:r>
              <a:rPr lang="ru-RU" sz="2000" dirty="0"/>
              <a:t>может встречаться у детей, имеющих или имевших нарушения звукопроизношения. Дефектное произношение звуков или, в случае его преодоле­ния, остаточная неполноценность кинестетических ощущений и представлений обусловливают трудности дифференциации ребенком артикуляторных признаков звука, препятствуют его успешному соотнесению с соответствующей буквой. У детей с этим видом </a:t>
            </a:r>
            <a:r>
              <a:rPr lang="ru-RU" sz="2000" dirty="0" err="1"/>
              <a:t>дисграфии</a:t>
            </a:r>
            <a:r>
              <a:rPr lang="ru-RU" sz="2000" dirty="0"/>
              <a:t> проговаривание при записи, важное для начала обучения письму, не является полноценной опорой для опознавания звуков и звукобуквенного структурирования слов. Вследствие этого в письме детей встречаются ошибки в виде смешений и пропусков букв.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94473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Классификации  видов </a:t>
            </a:r>
            <a:r>
              <a:rPr lang="ru-RU" b="1" dirty="0" err="1"/>
              <a:t>дисграфии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4. Моторная </a:t>
            </a:r>
            <a:r>
              <a:rPr lang="ru-RU" i="1" dirty="0" err="1"/>
              <a:t>дисграфия</a:t>
            </a:r>
            <a:r>
              <a:rPr lang="ru-RU" i="1" dirty="0"/>
              <a:t> </a:t>
            </a:r>
            <a:r>
              <a:rPr lang="ru-RU" dirty="0"/>
              <a:t>обусловлена неполноценной деятель­ностью двигательного анализатора, которая сопровождается развитием патологической инертности в формировании дви­гательных стереотипов. Вследствие этого у детей возникают трудности движения руки во время письма, не вырабатывают­ся двигательные формулы букв. Недостаточность двигательно­го анализатора может отразиться и на качестве проговаривания записываемого слова, на которое ребенок опирается при уточнении его звукового состава. Кроме того, слабость двига­тельного анализатора может отрицательно влиять и на дея­тельность тесно связанного с ним в реализации процесса письма акустического анализатора.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625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Классификации  видов </a:t>
            </a:r>
            <a:r>
              <a:rPr lang="ru-RU" b="1" dirty="0" err="1"/>
              <a:t>дисграфии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67123"/>
          </a:xfrm>
        </p:spPr>
        <p:txBody>
          <a:bodyPr/>
          <a:lstStyle/>
          <a:p>
            <a:pPr lvl="0"/>
            <a:r>
              <a:rPr lang="ru-RU" i="1" dirty="0" smtClean="0"/>
              <a:t>5</a:t>
            </a:r>
            <a:r>
              <a:rPr lang="ru-RU" sz="2000" i="1" dirty="0" smtClean="0"/>
              <a:t>. Оптическая </a:t>
            </a:r>
            <a:r>
              <a:rPr lang="ru-RU" sz="2000" i="1" dirty="0" err="1"/>
              <a:t>дисграфия</a:t>
            </a:r>
            <a:r>
              <a:rPr lang="ru-RU" sz="2000" i="1" dirty="0"/>
              <a:t> </a:t>
            </a:r>
            <a:r>
              <a:rPr lang="ru-RU" sz="2000" dirty="0"/>
              <a:t>связывается с недоразвитием у де­тей зрительных систем коры головного мозга. Неполноценность оптического анализатора может проявляться в наруше­нии целостного восприятия, дифференцированных зритель­ных представлений, зрительной памяти. Вследствие этого у детей затруднено запоминание и узнавание букв. В письме они смешивают оптически сходные буквы, неправильно рас­полагают элементы букв в пространстве или путают их ко­личество.</a:t>
            </a:r>
            <a:r>
              <a:rPr lang="ru-RU" sz="2000" i="1" dirty="0"/>
              <a:t> Оптическая </a:t>
            </a:r>
            <a:r>
              <a:rPr lang="ru-RU" sz="2000" i="1" dirty="0" err="1"/>
              <a:t>дисграфия</a:t>
            </a:r>
            <a:r>
              <a:rPr lang="ru-RU" sz="2000" i="1" dirty="0"/>
              <a:t> </a:t>
            </a:r>
            <a:r>
              <a:rPr lang="ru-RU" sz="2000" dirty="0"/>
              <a:t>связана с недоразвитием зрительно­го </a:t>
            </a:r>
            <a:r>
              <a:rPr lang="ru-RU" sz="2000" dirty="0" err="1"/>
              <a:t>гнозиса</a:t>
            </a:r>
            <a:r>
              <a:rPr lang="ru-RU" sz="2000" dirty="0"/>
              <a:t> и </a:t>
            </a:r>
            <a:r>
              <a:rPr lang="ru-RU" sz="2000" dirty="0" err="1"/>
              <a:t>мнезиса</a:t>
            </a:r>
            <a:r>
              <a:rPr lang="ru-RU" sz="2000" dirty="0"/>
              <a:t>, анализа и синтеза, пространственных представлений. В письме проявляется в виде замен графиче­ски сходных букв, искажений в написании букв, зеркальном написании.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685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         А</a:t>
            </a:r>
            <a:r>
              <a:rPr lang="ru-RU" b="1" u="sng" dirty="0"/>
              <a:t>. Н. Корнев (1997, 2003),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рассматривая </a:t>
            </a:r>
            <a:r>
              <a:rPr lang="ru-RU" dirty="0" err="1"/>
              <a:t>дисграфию</a:t>
            </a:r>
            <a:r>
              <a:rPr lang="ru-RU" dirty="0"/>
              <a:t> с позиции клинико-психологического подхода и характеризуя возможные ее варианты, выделяет не только соответствующие ошибки в письме детей, но и симптомы </a:t>
            </a:r>
            <a:r>
              <a:rPr lang="ru-RU" dirty="0" smtClean="0"/>
              <a:t>клинических расстройств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885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Формы </a:t>
            </a:r>
            <a:r>
              <a:rPr lang="ru-RU" dirty="0" err="1" smtClean="0"/>
              <a:t>дисграфии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1.Фонематическая </a:t>
            </a:r>
            <a:r>
              <a:rPr lang="ru-RU" i="1" dirty="0" err="1"/>
              <a:t>дисграфия</a:t>
            </a:r>
            <a:r>
              <a:rPr lang="ru-RU" i="1" dirty="0"/>
              <a:t> </a:t>
            </a:r>
            <a:r>
              <a:rPr lang="ru-RU" dirty="0"/>
              <a:t>сопровождается стойкими ошиб­ками в виде смешения букв, соответствующих оппозицион­ным согласным, близким по акустико-артикуляторным при­знакам. В письме детей </a:t>
            </a:r>
            <a:r>
              <a:rPr lang="ru-RU" dirty="0" smtClean="0"/>
              <a:t>возможны </a:t>
            </a:r>
            <a:r>
              <a:rPr lang="ru-RU" dirty="0"/>
              <a:t>и пропуски букв. Устная речь не нарушена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2. </a:t>
            </a:r>
            <a:r>
              <a:rPr lang="ru-RU" i="1" dirty="0" err="1" smtClean="0"/>
              <a:t>Дисграфию</a:t>
            </a:r>
            <a:r>
              <a:rPr lang="ru-RU" i="1" dirty="0"/>
              <a:t>, обусловленную нарушением языкового анализа и синтеза, </a:t>
            </a:r>
            <a:r>
              <a:rPr lang="ru-RU" dirty="0"/>
              <a:t>А. Н. Корнев относит к </a:t>
            </a:r>
            <a:r>
              <a:rPr lang="ru-RU" dirty="0" smtClean="0"/>
              <a:t>метаязыковым.</a:t>
            </a:r>
          </a:p>
          <a:p>
            <a:r>
              <a:rPr lang="ru-RU" i="1" dirty="0" smtClean="0"/>
              <a:t>3. </a:t>
            </a:r>
            <a:r>
              <a:rPr lang="ru-RU" i="1" dirty="0" err="1" smtClean="0"/>
              <a:t>Диспраксическая</a:t>
            </a:r>
            <a:r>
              <a:rPr lang="ru-RU" i="1" dirty="0" smtClean="0"/>
              <a:t> </a:t>
            </a:r>
            <a:r>
              <a:rPr lang="ru-RU" i="1" dirty="0" err="1"/>
              <a:t>дисграфия</a:t>
            </a:r>
            <a:r>
              <a:rPr lang="ru-RU" i="1" dirty="0"/>
              <a:t> </a:t>
            </a:r>
            <a:r>
              <a:rPr lang="ru-RU" dirty="0"/>
              <a:t>проявляется как неспособность овладения графическим образом букв. В письме детей присут­ствуют ошибки в виде замен букв, сходные по начертанию или имеющих одинаковые элементы, наблюдается </a:t>
            </a:r>
            <a:r>
              <a:rPr lang="ru-RU" dirty="0" err="1"/>
              <a:t>недописывание</a:t>
            </a:r>
            <a:r>
              <a:rPr lang="ru-RU" dirty="0"/>
              <a:t> элементов букв.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428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Наиболее подробно    работа   по   коррекции   определенных  видов </a:t>
            </a:r>
            <a:r>
              <a:rPr lang="ru-RU" sz="2400" dirty="0" err="1"/>
              <a:t>дисграфии</a:t>
            </a:r>
            <a:r>
              <a:rPr lang="ru-RU" sz="2400" dirty="0"/>
              <a:t> отражена в книгах :</a:t>
            </a:r>
            <a:br>
              <a:rPr lang="ru-RU" sz="2400" dirty="0"/>
            </a:br>
            <a:r>
              <a:rPr lang="ru-RU" dirty="0" smtClean="0"/>
              <a:t>     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/>
              <a:t>. И. </a:t>
            </a:r>
            <a:r>
              <a:rPr lang="ru-RU" dirty="0" err="1"/>
              <a:t>Лалаевой</a:t>
            </a:r>
            <a:r>
              <a:rPr lang="ru-RU" dirty="0"/>
              <a:t> и </a:t>
            </a:r>
            <a:r>
              <a:rPr lang="ru-RU" dirty="0" err="1"/>
              <a:t>Л.Г.Парамо­новой</a:t>
            </a:r>
            <a:r>
              <a:rPr lang="ru-RU" dirty="0"/>
              <a:t>, в соответствующей главе учебного пособия «Логопе­дия» под ред. проф. Л. С. Волковой и проф. С. Н. </a:t>
            </a:r>
            <a:r>
              <a:rPr lang="ru-RU" dirty="0" smtClean="0"/>
              <a:t>Шаховской; </a:t>
            </a:r>
          </a:p>
          <a:p>
            <a:r>
              <a:rPr lang="ru-RU" dirty="0" smtClean="0"/>
              <a:t>В </a:t>
            </a:r>
            <a:r>
              <a:rPr lang="ru-RU" dirty="0"/>
              <a:t>книге Л. Г. Парамоновой   «Предупреждение   и   устранение </a:t>
            </a:r>
            <a:r>
              <a:rPr lang="ru-RU" dirty="0" err="1"/>
              <a:t>дисграфии</a:t>
            </a:r>
            <a:r>
              <a:rPr lang="ru-RU" dirty="0"/>
              <a:t> у детей» (2001</a:t>
            </a:r>
            <a:r>
              <a:rPr lang="ru-RU" dirty="0" smtClean="0"/>
              <a:t>);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А.В. </a:t>
            </a:r>
            <a:r>
              <a:rPr lang="ru-RU" dirty="0" err="1"/>
              <a:t>Ястребовой</a:t>
            </a:r>
            <a:r>
              <a:rPr lang="ru-RU" dirty="0"/>
              <a:t> (1984, 1997),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Н. </a:t>
            </a:r>
            <a:r>
              <a:rPr lang="ru-RU" dirty="0" err="1"/>
              <a:t>Садовниковой</a:t>
            </a:r>
            <a:r>
              <a:rPr lang="ru-RU" dirty="0"/>
              <a:t> «Нарушения письменной речи и их преодоления у младших школьников» (1995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35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68" y="354975"/>
            <a:ext cx="8927999" cy="6696000"/>
          </a:xfrm>
        </p:spPr>
      </p:pic>
    </p:spTree>
    <p:extLst>
      <p:ext uri="{BB962C8B-B14F-4D97-AF65-F5344CB8AC3E}">
        <p14:creationId xmlns:p14="http://schemas.microsoft.com/office/powerpoint/2010/main" val="965986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hlinkClick r:id="rId2"/>
              </a:rPr>
              <a:t>Ганс Христиан Андерсен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Известный датский сказочник с "Даром </a:t>
            </a:r>
            <a:r>
              <a:rPr lang="ru-RU" sz="1600" dirty="0" err="1"/>
              <a:t>дислексии</a:t>
            </a:r>
            <a:r>
              <a:rPr lang="ru-RU" sz="1600" dirty="0"/>
              <a:t>". Свои первые произведения написал в десятилетнем возрасте</a:t>
            </a:r>
          </a:p>
        </p:txBody>
      </p:sp>
      <p:pic>
        <p:nvPicPr>
          <p:cNvPr id="9" name="Объект 8" descr="Дислексия и дисграфия: Ганс Христиан Андерсен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704" y="3567000"/>
            <a:ext cx="2916000" cy="25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u="sng" dirty="0" smtClean="0">
                <a:hlinkClick r:id="rId4"/>
              </a:rPr>
              <a:t>                       Уолт </a:t>
            </a:r>
            <a:r>
              <a:rPr lang="ru-RU" b="1" u="sng" dirty="0">
                <a:hlinkClick r:id="rId4"/>
              </a:rPr>
              <a:t>Дисней</a:t>
            </a:r>
            <a:endParaRPr lang="ru-RU" dirty="0"/>
          </a:p>
        </p:txBody>
      </p:sp>
      <p:pic>
        <p:nvPicPr>
          <p:cNvPr id="10" name="Объект 9" descr="Дислексия и дисграфия: Уолт Дисней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12" y="3497603"/>
            <a:ext cx="2808000" cy="25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0177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Альберт </a:t>
            </a:r>
            <a:r>
              <a:rPr lang="ru-RU" dirty="0" err="1"/>
              <a:t>Энштейн</a:t>
            </a:r>
            <a:endParaRPr lang="ru-RU" dirty="0"/>
          </a:p>
        </p:txBody>
      </p:sp>
      <p:pic>
        <p:nvPicPr>
          <p:cNvPr id="9" name="Объект 8" descr="текст при наведени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7595" y="2603500"/>
            <a:ext cx="4901123" cy="341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0457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29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Психолого-педагогическая классификация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Первая </a:t>
            </a:r>
            <a:r>
              <a:rPr lang="ru-RU" dirty="0" smtClean="0"/>
              <a:t>группа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 smtClean="0"/>
              <a:t>нарушение </a:t>
            </a:r>
            <a:r>
              <a:rPr lang="ru-RU" sz="3200" b="1" dirty="0"/>
              <a:t>средств общения </a:t>
            </a:r>
            <a:r>
              <a:rPr lang="ru-RU" sz="3200" dirty="0"/>
              <a:t>(фонетико-фонематическое недоразвитие и общее недоразвитие речи).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Вторая группа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/>
              <a:t>нарушения в применении средств общения, куда относится </a:t>
            </a:r>
            <a:r>
              <a:rPr lang="ru-RU" sz="3200" b="1" dirty="0" smtClean="0"/>
              <a:t>заикание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537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79489" y="569627"/>
            <a:ext cx="8364511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415" indent="251460" algn="just">
              <a:lnSpc>
                <a:spcPct val="107000"/>
              </a:lnSpc>
              <a:spcAft>
                <a:spcPts val="800"/>
              </a:spcAft>
            </a:pP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Ю. В. </a:t>
            </a:r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Микадзе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(2002), число неус</a:t>
            </a:r>
            <a:r>
              <a:rPr lang="ru-RU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певающих школьников, в категорию которых попадают и дети </a:t>
            </a:r>
            <a:r>
              <a:rPr lang="ru-RU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4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дисграфией</a:t>
            </a:r>
            <a:r>
              <a:rPr lang="ru-RU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дислексией</a:t>
            </a:r>
            <a:r>
              <a:rPr lang="ru-RU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превышает 30% от общего числа учащихся и 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составляет от 15% до 40% всех учащихся начальных классов. Необходимого уровня готовности к школьному обучению до­</a:t>
            </a:r>
            <a:r>
              <a:rPr lang="ru-RU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стигают к шестилетнему возрасту менее 50% детей.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456" y="3810000"/>
            <a:ext cx="41243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8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Среди </a:t>
            </a:r>
            <a:r>
              <a:rPr lang="ru-RU" sz="2400" b="1" dirty="0"/>
              <a:t>причин, вызывающих </a:t>
            </a:r>
            <a:r>
              <a:rPr lang="ru-RU" sz="2400" b="1" dirty="0" err="1"/>
              <a:t>дисграфию</a:t>
            </a:r>
            <a:r>
              <a:rPr lang="ru-RU" sz="2400" b="1" dirty="0"/>
              <a:t> и </a:t>
            </a:r>
            <a:r>
              <a:rPr lang="ru-RU" sz="2400" b="1" dirty="0" err="1"/>
              <a:t>дислексию</a:t>
            </a:r>
            <a:r>
              <a:rPr lang="ru-RU" sz="2400" b="1" dirty="0"/>
              <a:t> , </a:t>
            </a:r>
            <a:r>
              <a:rPr lang="ru-RU" sz="2400" dirty="0"/>
              <a:t>выделяются: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/>
              <a:t>- обу­словленная вредными воздействиями или наследственной пред­расположенностью задержка в формировании важных для пись­ма функциональных систем;</a:t>
            </a:r>
          </a:p>
          <a:p>
            <a:pPr marL="0" indent="0">
              <a:buNone/>
            </a:pPr>
            <a:r>
              <a:rPr lang="ru-RU" sz="3200" dirty="0"/>
              <a:t>- нарушения устной речи органиче­ского генеза; </a:t>
            </a:r>
          </a:p>
          <a:p>
            <a:pPr marL="0" indent="0">
              <a:buNone/>
            </a:pPr>
            <a:r>
              <a:rPr lang="ru-RU" sz="3200" dirty="0"/>
              <a:t>-трудности становления у ребенка функциональной асимметрии полушарий (</a:t>
            </a:r>
            <a:r>
              <a:rPr lang="ru-RU" sz="3200" dirty="0" err="1"/>
              <a:t>латерализации</a:t>
            </a:r>
            <a:r>
              <a:rPr lang="ru-RU" sz="3200" dirty="0"/>
              <a:t>); - задержка в осознании ребенком схемы тела.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62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</a:t>
            </a:r>
            <a:r>
              <a:rPr lang="ru-RU" dirty="0" err="1" smtClean="0"/>
              <a:t>дислексия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Дислексия</a:t>
            </a:r>
            <a:r>
              <a:rPr lang="ru-RU" sz="2400" b="1" dirty="0"/>
              <a:t> — частичное специфическое нарушение процесса чтения.</a:t>
            </a:r>
            <a:endParaRPr lang="ru-RU" sz="2400" dirty="0"/>
          </a:p>
          <a:p>
            <a:r>
              <a:rPr lang="ru-RU" sz="2400" dirty="0"/>
              <a:t>Проявляется в затруднениях опознания и узнавания букв; в затруднениях слияния букв в слоги и слогов в слова, что приводит к неправильному воспроизведению звуковой формы слова; в </a:t>
            </a:r>
            <a:r>
              <a:rPr lang="ru-RU" sz="2400" dirty="0" err="1"/>
              <a:t>аграмматизме</a:t>
            </a:r>
            <a:r>
              <a:rPr lang="ru-RU" sz="2400" dirty="0"/>
              <a:t> и искажении понимания прочитанного.</a:t>
            </a:r>
          </a:p>
        </p:txBody>
      </p:sp>
    </p:spTree>
    <p:extLst>
      <p:ext uri="{BB962C8B-B14F-4D97-AF65-F5344CB8AC3E}">
        <p14:creationId xmlns:p14="http://schemas.microsoft.com/office/powerpoint/2010/main" val="174312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Понятие   </a:t>
            </a:r>
            <a:r>
              <a:rPr lang="ru-RU" dirty="0" err="1" smtClean="0"/>
              <a:t>дисграфия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/>
              <a:t>И. Н. </a:t>
            </a:r>
            <a:r>
              <a:rPr lang="ru-RU" sz="2800" dirty="0" err="1"/>
              <a:t>Садовникова</a:t>
            </a:r>
            <a:r>
              <a:rPr lang="ru-RU" sz="2800" dirty="0"/>
              <a:t> (1995) определяет </a:t>
            </a:r>
            <a:r>
              <a:rPr lang="ru-RU" sz="2800" dirty="0" err="1"/>
              <a:t>дисграфию</a:t>
            </a:r>
            <a:r>
              <a:rPr lang="ru-RU" sz="2800" dirty="0"/>
              <a:t> как час­тичное расстройство письма (у младших школьников — труд­ности овладения письменной речью), основным симптомом которого является наличие стойких специфических ошибок. Возникновение таких ошибок у учеников общеобразователь­ной школы не связано ни со снижением интеллектуального развития, ни с выраженными нарушениями слуха и зрения, ни с нерегулярностью школьного обучения.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186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Понятие   </a:t>
            </a:r>
            <a:r>
              <a:rPr lang="ru-RU" dirty="0" err="1"/>
              <a:t>дисграфия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9236" y="2648471"/>
            <a:ext cx="8825659" cy="3416300"/>
          </a:xfrm>
        </p:spPr>
        <p:txBody>
          <a:bodyPr>
            <a:noAutofit/>
          </a:bodyPr>
          <a:lstStyle/>
          <a:p>
            <a:r>
              <a:rPr lang="ru-RU" sz="2800" dirty="0"/>
              <a:t>А. Н. Корнев (1997, 2003) называет </a:t>
            </a:r>
            <a:r>
              <a:rPr lang="ru-RU" sz="2800" dirty="0" err="1"/>
              <a:t>дисграфией</a:t>
            </a:r>
            <a:r>
              <a:rPr lang="ru-RU" sz="2800" dirty="0"/>
              <a:t> стойкую неспособность овладеть навыками письма по правилам графи­ки (т. е. руководствуясь фонетическим принципом письма) несмотря на достаточный уровень интеллектуального и рече­вого развития и отсутствие грубых нарушений зрения и слуха.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80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Понятие   </a:t>
            </a:r>
            <a:r>
              <a:rPr lang="ru-RU" dirty="0" err="1"/>
              <a:t>дисграфия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А. Л. Сиротюк (2003) определяет </a:t>
            </a:r>
            <a:r>
              <a:rPr lang="ru-RU" sz="3600" dirty="0" err="1"/>
              <a:t>дисграфию</a:t>
            </a:r>
            <a:r>
              <a:rPr lang="ru-RU" sz="3600" dirty="0"/>
              <a:t> как частичное нарушение навыков письма вследствие очагового поражения, недоразвития или дисфункции коры головного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91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</TotalTime>
  <Words>1123</Words>
  <Application>Microsoft Office PowerPoint</Application>
  <PresentationFormat>Произвольный</PresentationFormat>
  <Paragraphs>60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Ион (конференц-зал)</vt:lpstr>
      <vt:lpstr>Характеристика речевых нарушений у детей с ОВЗ и инвалидностью. </vt:lpstr>
      <vt:lpstr>Презентация PowerPoint</vt:lpstr>
      <vt:lpstr>Психолого-педагогическая классификация </vt:lpstr>
      <vt:lpstr>Презентация PowerPoint</vt:lpstr>
      <vt:lpstr>Среди причин, вызывающих дисграфию и дислексию , выделяются: </vt:lpstr>
      <vt:lpstr>Понятие дислексия</vt:lpstr>
      <vt:lpstr>    Понятие   дисграфия </vt:lpstr>
      <vt:lpstr> Понятие   дисграфия </vt:lpstr>
      <vt:lpstr> Понятие   дисграфия </vt:lpstr>
      <vt:lpstr>С.Ф.Иваненко (1984) выделила четыре группы нарушений  письма и чтения</vt:lpstr>
      <vt:lpstr>Р. И. Лалаева (1997), характеризуя ошибки при дисграфии в соответствии с современной логопедической теорией, опреде­ляет следующие их особенности. </vt:lpstr>
      <vt:lpstr>Классификации  видов дисграфии</vt:lpstr>
      <vt:lpstr>Классификации  видов дисграфии</vt:lpstr>
      <vt:lpstr>Классификации  видов дисграфии</vt:lpstr>
      <vt:lpstr>Классификации  видов дисграфии</vt:lpstr>
      <vt:lpstr>Классификации  видов дисграфии</vt:lpstr>
      <vt:lpstr>         А. Н. Корнев (1997, 2003),</vt:lpstr>
      <vt:lpstr>             Формы дисграфии</vt:lpstr>
      <vt:lpstr>Наиболее подробно    работа   по   коррекции   определенных  видов дисграфии отражена в книгах :           </vt:lpstr>
      <vt:lpstr>Ганс Христиан Андерсен </vt:lpstr>
      <vt:lpstr>                  Альберт Энштейн</vt:lpstr>
      <vt:lpstr>                     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 4-1</dc:creator>
  <cp:lastModifiedBy>User</cp:lastModifiedBy>
  <cp:revision>27</cp:revision>
  <dcterms:created xsi:type="dcterms:W3CDTF">2017-10-24T12:27:03Z</dcterms:created>
  <dcterms:modified xsi:type="dcterms:W3CDTF">2017-10-27T07:23:32Z</dcterms:modified>
</cp:coreProperties>
</file>