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56" r:id="rId5"/>
    <p:sldId id="257" r:id="rId6"/>
    <p:sldId id="269" r:id="rId7"/>
    <p:sldId id="259" r:id="rId8"/>
    <p:sldId id="260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83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9" r:id="rId36"/>
    <p:sldId id="298" r:id="rId37"/>
    <p:sldId id="300" r:id="rId3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1" autoAdjust="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13.10.2020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/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13.10.2020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9920151" cy="2219691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ru-RU" sz="2800" dirty="0"/>
              <a:t>построение адаптированной образовательной программы для детей с ограниченными возможностями здоровья; система и специфика организации деятельности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Документы РФ, регулирующие получение образования детьми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600199"/>
            <a:ext cx="9982200" cy="5061857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13.11.2014 №ВК-2422/07 «О сохранении сети отдельных организаций, осуществляющих образовательную деятельность по АООП»</a:t>
            </a:r>
          </a:p>
          <a:p>
            <a:pPr algn="just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Письмо Минобрнауки России от 07.06.2013 № ИР-535/07 «О коррекционном и инклюзивном образовании»</a:t>
            </a:r>
          </a:p>
          <a:p>
            <a:pPr algn="just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Письмо Минобрнауки России от 24.02.2016 № 07-756 «О проведении мониторинга»</a:t>
            </a:r>
          </a:p>
          <a:p>
            <a:pPr algn="just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Распоряжение Министерства просвещения Российской Федерации от 09 сентября 2019 года № Р-93 «Об утверждении примерного Положения о психолого-педагогическом консилиуме образовательной организации</a:t>
            </a:r>
          </a:p>
          <a:p>
            <a:pPr algn="just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Федеральный перечень отдельных общеобразовательных организаций, осуществляющих обучение по адаптированным основным общеобразовательным программам для обучающихся с ограниченными возможностями здоровья, включённых в реализацию мероприятия «Создание условий для обучения детей-инвалидов в дошкольных образовательных, общеобразовательных организациях, организациях дополнительного образования детей (в организациях, осуществляющих образовательную деятельность по АООП), в том числе создание архитектурной доступности и оснащение оборудованием» государственной программы РФ «Доступная среда» на 2011–2020 годы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76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Документы РФ, регулирующие получение образования детьми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600199"/>
            <a:ext cx="9982200" cy="5061857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Минобрнауки России от 12.02.2016 № ВК-270/07 «Об обеспечении условий доступности для инвалидов объектов и услуг в сфере образования»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11.12.2015 №ВК-3041/07 «О показателях динамики обеспечения образованием детей с ОВЗ и детей-инвалидов»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Рособрнадзора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от 11.04.2016 № 02-146 «О порядке выбора предметов при прохождении ГИА»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Межведомственный комплексный план МТ РФ и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МОиН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РФ от 01.02.2016 № ЛОВЗ-07 «План мероприятий по вопросам развития системы профессиональной ориентации детей-инвалидов и лиц с ОВЗ на 2016-2020»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18.03.2016 № НТ-393/08 «Об обеспечении учебными изданиями (учебниками и учебными пособиями)»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Минобрнауки России от 11.08.2016 № ВК-1788/07 «Об организации образования обучающихся с умственной отсталостью»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2.09.2013 № 1035 «О признании не действующим на территории Российской Федерации письма Министерства просвещения СССР от 5.05.1978 №28-М «Об улучшении организации индивидуального обучения больных детей на дому» и утратившим силу письма Министерства народного просвещения РСФСР от 14.11.1988 № 17-253-6 «Об индивидуальном обучении больных детей на дому»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18.04.2013 № 292 (ред. от 21.08.2013) «Об утверждении Порядка организации и осуществления образовательной деятельности по основным программам профессионального обучения»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65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195944"/>
            <a:ext cx="9980682" cy="929640"/>
          </a:xfrm>
        </p:spPr>
        <p:txBody>
          <a:bodyPr rtlCol="0">
            <a:noAutofit/>
          </a:bodyPr>
          <a:lstStyle/>
          <a:p>
            <a:pPr algn="ctr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построение адаптированной образовательной программы для детей с ограниченными возможностями здоровья; система и специфика организации деятельности образовательной организации.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600199"/>
            <a:ext cx="9982200" cy="50618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Основная цель АОП — построение образовательного процесса для ребёнка с ОВЗ в соответствии с его реальными возможностями, учетом особенностей развития и образовательных потребностей. Адаптированная образовательная программа — это документ, который содержит в себе совокупность учебных курсов, разделов программы, форм и способов их освоения, описывающий специальные образовательные условия для максимальной реализации особых образовательных потребностей ребенка с ОВЗ в процессе обучения и воспитания на определенной ступени образования. </a:t>
            </a:r>
          </a:p>
          <a:p>
            <a:pPr marL="0" indent="0" algn="just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Её порядок может быть определен локальным нормативным актом – Положением об адаптированной образовательной программе, который позволит рационализировать работу педагогов посредством четкого разъяснения в его содержании структуры программы, порядка ее разработки, реализации и корректировки. </a:t>
            </a:r>
          </a:p>
        </p:txBody>
      </p:sp>
    </p:spTree>
    <p:extLst>
      <p:ext uri="{BB962C8B-B14F-4D97-AF65-F5344CB8AC3E}">
        <p14:creationId xmlns:p14="http://schemas.microsoft.com/office/powerpoint/2010/main" val="77492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929640"/>
          </a:xfrm>
        </p:spPr>
        <p:txBody>
          <a:bodyPr rtlCol="0">
            <a:noAutofit/>
          </a:bodyPr>
          <a:lstStyle/>
          <a:p>
            <a:pPr algn="ctr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построение адаптированной образовательной программы для детей с ограниченными возможностями здоровья; система и специфика организации деятельности образовательной организации.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82" y="1644182"/>
            <a:ext cx="9982200" cy="39680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Государство законодательными актами подтверждает обеспечение равных прав детей с ОВЗ на получение полноценного качественного образования в соответствии с их особыми образовательными потребностями. При этом сегодня такие дети имеют возможность получать это образование в условиях массовой общеобразовательной школы наравне со своими сверстниками, не имеющими ограничений в здоровье. Федеральный закон «Об образовании в Российской Федерации» (№ 273-ФЗ от 29.12.2012 г.) регулирует отношения в сфере образования, в том числе образования лиц с ОВЗ, отдает приоритет инклюзивному образованию, устанавливает особенности организации образовательного процесса и индивидуальный подход к обучению каждого ребенка.  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Часть 6 ст. 11 ФЗ «Об образовании в Российской Федерации» говорит о том, что «в целях обеспечения реализации права на образование обучающихся с ограниченными возможностями здоровья устанавливаются федеральные государственные образовательные стандарты образования указанных лиц или включаются в федеральные государственные образовательные стандарты специальные требования». В соответствии с ч. 1 ст. 79 Федерального закона "Об образовании в Российской Федерации" от 29.12.2012 № 273 установлено: «… содержание образования и условия организации обучения и воспитания обучающихся с ограниченными возможностями здоровья (далее – ОВЗ) определяются адаптированной образовательной программой, а для инвалидов также в соответствии с индивидуальной программой реабилитации инвалида». </a:t>
            </a:r>
          </a:p>
        </p:txBody>
      </p:sp>
    </p:spTree>
    <p:extLst>
      <p:ext uri="{BB962C8B-B14F-4D97-AF65-F5344CB8AC3E}">
        <p14:creationId xmlns:p14="http://schemas.microsoft.com/office/powerpoint/2010/main" val="59503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Предметом стандартизации являются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418" y="1648317"/>
            <a:ext cx="9982200" cy="3863249"/>
          </a:xfrm>
        </p:spPr>
        <p:txBody>
          <a:bodyPr>
            <a:norm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итоговым достижениям к моменту завершения школьного образования;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структуре основной образовательной программы; структуре программы коррекционной работы; структуре адаптированной образовательной программы, структуре индивидуальной специальной образовательной программы;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результатам образования применительно к уровню образования;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условиям получения образования.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Для каждой категории обучающихся с ОВЗ разработан набор вариантов стандарта, отвечающих их общим и особым образовательным потребностям, различиям в уровне развития.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84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Варианты стандартов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82" y="1631539"/>
            <a:ext cx="9982200" cy="4643426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Первый вариант стандарта: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адресован обучающимся с ОВЗ, достигшим к моменту поступления в школу уровня развития, близкого возрастной норме и имеющим положительный опыт общения со здоровыми сверстниками. </a:t>
            </a:r>
          </a:p>
          <a:p>
            <a:pPr marL="0" indent="0" algn="just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Обучающийся с ОВЗ получает образование, сопоставимое с образованием здоровых сверстников, находясь в их среде и в те же календарные сроки. </a:t>
            </a:r>
          </a:p>
          <a:p>
            <a:pPr marL="0" indent="0" algn="just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В случае необходимости среда и рабочее место обучающегося с ОВЗ должны быть специально организованы в соответствии с особенностями ограничений его здоровья. Обязательной является систематическая специальная помощь – создание условий для реализации особых образовательных потребностей. Основная образовательная Программа (требования к которой установлены ФГОС) обязательно дополняется Программой коррекционной работы, направленной на развитие жизненной компетенции ребенка и поддержку в освоении основной образовательной Программы. Требования к структуре, условиям и результатам коррекционной работы для каждого уровня образования задаются ФГОС для обучающихся с ОВЗ применительно к каждой категории детей в данном варианте.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9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Варианты стандартов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Второй вариант стандарта: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обучающийся с ОВЗ получает образование, сопоставимое по итоговым достижениям к моменту завершения школьного обучения с образованием здоровых сверстников, но в более пролонгированные календарные сроки, находясь в среде сверстников со сходными ограничениями здоровья и сходными или не противоречащими образовательными потребностями. </a:t>
            </a:r>
          </a:p>
          <a:p>
            <a:pPr marL="0" indent="0" algn="just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Обязательной является организация специальных условий обучения и воспитания для реализации как общих, так и особых образовательных потребностей, использование адаптированной образовательной Программы. Среда и рабочее место организуются в соответствии с особенностями ограничений здоровья и особыми образовательными потребностями категории обучающихся с ОВЗ и дополнительно приспосабливаются к конкретному ребёнку. </a:t>
            </a:r>
          </a:p>
          <a:p>
            <a:pPr marL="0" indent="0" algn="just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Второй вариант ФГОС отличается от первого (инклюзии) также усилением внимания к формированию полноценной жизненной компетенции, использованию полученных знаний в реальных условиях. </a:t>
            </a:r>
          </a:p>
        </p:txBody>
      </p:sp>
    </p:spTree>
    <p:extLst>
      <p:ext uri="{BB962C8B-B14F-4D97-AF65-F5344CB8AC3E}">
        <p14:creationId xmlns:p14="http://schemas.microsoft.com/office/powerpoint/2010/main" val="75953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Варианты стандартов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Третий вариант стандарта: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требования к итоговым достижениям обучающихся не соответствуют требованиям к итоговым достижениям здоровых сверстников на всех его уровнях и к моменту завершения школьного образования. Обязательной является организация специальных условий обучения и воспитания для реализации как общих, так и особых образовательных потребностей, обязательно использование адаптированной образовательной Программы, которая при необходимости индивидуализируется. В структуре адаптированной образовательной Программы «академический» компонент смещен в пользу расширения области развития жизненной компетенции. </a:t>
            </a:r>
          </a:p>
          <a:p>
            <a:pPr algn="just"/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Четвёртый вариант стандарта: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обучающийся с ОВЗ получает образование, итоговые достижения которого определяются его индивидуальными возможностями. При значительном ограничении содержания «академического» компонента образования необходимо максимальное углубление в область развития жизненной компетенции. </a:t>
            </a:r>
          </a:p>
          <a:p>
            <a:pPr marL="0" indent="0" algn="just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В четвертом варианте стандарта обязательной и единственно возможной является индивидуальная специальная образовательная Программа. Требования к ее структуре определяются едиными для всех категорий обучающихся с ограниченными возможностями здоровья.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6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56767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Специальные условия для детей с ОВЗ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Классы инклюзивного обучения могут быть созданы во всех видах образовательных организаций, реализующих образовательные программы начального общего, основного общего, полного среднего образования при наличии  в учреждении  специальных условий, общих для всех категорий детей с ограниченными возможностями здоровья и индивидуально-ориентированных, определяющих возможность для социальной адаптации, реабилитации и овладения ребёнком с ОВЗ знаниями, умениями и навыками, предусмотренными государственным стандартом общего и специального образования в полном соответствии с его конкретными особенностями и образовательными возможностями. </a:t>
            </a:r>
          </a:p>
          <a:p>
            <a:pPr marL="0" indent="0" algn="just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В соответствии с  частями 4 и  5 ст. 79  Федерального закона № 273-ФЗобразование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 Отдельные организации, осуществляющие образовательную деятельность по адаптированным основным общеобразовательным программам, создаются органами государственной власти субъектов Российской Федерации для: 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глухих, слабослышащих, позднооглохших,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слепых, слабовидящих,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 тяжелыми нарушениями речи,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 нарушениями опорно-двигательного аппарата, с задержкой психического развития,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 умственной отсталостью,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 расстройствами аутистического спектра,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 сложными дефектами и других обучающихся с ограниченными возможностями здоровья.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48378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Специальные условия для детей с ОВЗ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82" y="1606372"/>
            <a:ext cx="9982200" cy="3787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Специальные условия для получения образования обучающимися с ОВЗ - условия обучения, воспитания и развития таких обучающихся, включающие в себя использование: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специальных образовательных программ и методов обучения и воспитания,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специальных учебников, учебных пособий и дидактических материалов,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специальных технических средств обучения коллективного и индивидуального пользования,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системную работу специалистов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коррекционно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– развивающего сопровождения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проведение групповых и индивидуальных коррекционных занятий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55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/>
            <a:r>
              <a:rPr lang="ru-RU" dirty="0"/>
              <a:t>Основные нормативно-правовые документы, регулирующие получение образования детьми с ОВЗ и инвалидностью в соответствии с ФГОС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Основным источником права в России является нормативно-правовой акт - официальный письменный документ, который принимается (издается) в определенной форме соответствующим органом (должностным лицом), содержит общеобязательные правила поведения, охраняется мерами государственного принуждения и направлен на установление, изменение или отмену правовых норм.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В соответствии с формой государственного устройства нашей страны нормативно-правовой акт в любой сфере жизнедеятельности, включая образование, образуют многоуровневую систему: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международные (подписанные СССР или Российской Федерацией);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федеральные (Конституция, законы, кодексы - семейный, гражданский и др.);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правительственные (постановления, распоряжения);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ведомственные (Министерства образования СССР и Российской Федерации);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региональные - на уровне субъекта РФ (правительственные и ведомственные);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муниципальные, включая правовые акты конкретных организаций.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Специальные условия для детей с ОВЗ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Специальные условия для получения образования обучающимися с ОВЗ - условия обучения, воспитания и развития таких обучающихся, включающие в себя использование: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системную работу специалистов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коррекционно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– развивающего сопровождения, проведение групповых и индивидуальных коррекционных занятий.</a:t>
            </a:r>
          </a:p>
          <a:p>
            <a:pPr marL="0" indent="0">
              <a:buNone/>
            </a:pP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	В обобщенном виде специальные образовательные  условия,  необходимые  для  детей  с  ОВЗ всех    категорий,     вариантов,     форм     и     выраженности отклоняющегося развития, подразделяются на: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Организационное обеспечение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Материально-техническое (включая архитектурное) обеспечение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Организационно-педагогические условия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Программно-методическое обеспечение образовательного и воспитательного процесса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Психолого-педагогическое сопровождение детей с ОВЗ в образовательной организации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Кадровое обеспечение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26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Специальные условия для детей с ОВЗ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Пакет специальных условий включения детей с ОВЗ в общеобразовательные учреждения общего типа</a:t>
            </a:r>
          </a:p>
          <a:p>
            <a:pPr marL="0" indent="0">
              <a:buNone/>
            </a:pP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	Организационное обеспечение </a:t>
            </a:r>
          </a:p>
          <a:p>
            <a:pPr marL="0" indent="0">
              <a:buNone/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	Нормативно-правовое обеспечение : локальные акты образовательной организации (устав, положение, приказ и др.); организация медицинского обслуживания (необходимо системное сопровождение ребенка узкими специалистами по основному заболеванию); организация питания (без особенностей, по основному меню образовательной организации); организация </a:t>
            </a:r>
            <a:r>
              <a:rPr lang="ru-RU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психолого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 - педагогического сопровождения ребенка.</a:t>
            </a:r>
          </a:p>
          <a:p>
            <a:pPr marL="0" indent="0">
              <a:buNone/>
            </a:pP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	М</a:t>
            </a:r>
            <a:r>
              <a:rPr lang="ru-RU" sz="18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18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ериальн</a:t>
            </a:r>
            <a:r>
              <a:rPr lang="ru-RU" sz="1800" b="1" spc="1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1800" b="1" spc="-5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u-RU" sz="18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те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хничес</a:t>
            </a:r>
            <a:r>
              <a:rPr lang="ru-RU" sz="18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обеспечение</a:t>
            </a:r>
            <a:r>
              <a:rPr lang="ru-RU" sz="18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общеобра</a:t>
            </a:r>
            <a:r>
              <a:rPr lang="ru-RU" sz="1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1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ru-RU" sz="18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18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1800" b="1" spc="-40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льно</a:t>
            </a:r>
            <a:r>
              <a:rPr lang="ru-RU" sz="18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о уч</a:t>
            </a:r>
            <a:r>
              <a:rPr lang="ru-RU" sz="1800" b="1" spc="5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sz="1800" b="1" spc="-25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ж</a:t>
            </a:r>
            <a:r>
              <a:rPr lang="ru-RU" sz="18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sz="1800" b="1" dirty="0">
                <a:latin typeface="Calibri" panose="020F0502020204030204" pitchFamily="34" charset="0"/>
                <a:cs typeface="Calibri" panose="020F0502020204030204" pitchFamily="34" charset="0"/>
              </a:rPr>
              <a:t>ения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indent="0">
              <a:lnSpc>
                <a:spcPct val="100000"/>
              </a:lnSpc>
              <a:spcBef>
                <a:spcPts val="480"/>
              </a:spcBef>
              <a:buClr>
                <a:srgbClr val="17375E"/>
              </a:buClr>
              <a:buNone/>
              <a:tabLst>
                <a:tab pos="356235" algn="l"/>
              </a:tabLst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	А</a:t>
            </a:r>
            <a:r>
              <a:rPr lang="ru-RU" sz="1800" spc="-20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ит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турная</a:t>
            </a:r>
            <a:r>
              <a:rPr lang="ru-RU" sz="1800" spc="-4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ср</a:t>
            </a:r>
            <a:r>
              <a:rPr lang="ru-RU" sz="1800" spc="-25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да</a:t>
            </a:r>
            <a:r>
              <a:rPr lang="ru-RU" sz="18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л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я разных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spc="-30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spc="-30" dirty="0"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орий</a:t>
            </a:r>
            <a:r>
              <a:rPr lang="ru-RU" sz="18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spc="-30" dirty="0"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sz="1800" spc="-20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й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об</a:t>
            </a:r>
            <a:r>
              <a:rPr lang="ru-RU" sz="1800" spc="-30" dirty="0">
                <a:latin typeface="Calibri" panose="020F0502020204030204" pitchFamily="34" charset="0"/>
                <a:cs typeface="Calibri" panose="020F0502020204030204" pitchFamily="34" charset="0"/>
              </a:rPr>
              <a:t>щ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еш</a:t>
            </a:r>
            <a:r>
              <a:rPr lang="ru-RU" sz="1800" spc="-35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spc="-4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л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ь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е про</a:t>
            </a:r>
            <a:r>
              <a:rPr lang="ru-RU" sz="1800" spc="5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1800" spc="5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анство;</a:t>
            </a:r>
            <a:r>
              <a:rPr lang="ru-RU" sz="1800" spc="-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учебн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про</a:t>
            </a:r>
            <a:r>
              <a:rPr lang="ru-RU" sz="1800" spc="5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1800" spc="5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анство</a:t>
            </a:r>
          </a:p>
          <a:p>
            <a:pPr marL="12700" marR="201930" indent="0">
              <a:lnSpc>
                <a:spcPct val="100000"/>
              </a:lnSpc>
              <a:spcBef>
                <a:spcPts val="480"/>
              </a:spcBef>
              <a:buClr>
                <a:srgbClr val="17375E"/>
              </a:buClr>
              <a:buNone/>
              <a:tabLst>
                <a:tab pos="356235" algn="l"/>
              </a:tabLst>
            </a:pP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	Спе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ц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иа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л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ь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ое обо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sz="1800" spc="-70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ru-RU" sz="1800" spc="-30" dirty="0"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sz="1800" spc="-15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ван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е </a:t>
            </a:r>
            <a:r>
              <a:rPr lang="ru-RU" sz="18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18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да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тичес</a:t>
            </a:r>
            <a:r>
              <a:rPr lang="ru-RU" sz="1800" spc="-35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ое</a:t>
            </a:r>
            <a:r>
              <a:rPr lang="ru-RU" sz="18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обеспече</a:t>
            </a:r>
            <a:r>
              <a:rPr lang="ru-RU" sz="1800" spc="-10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68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Специальные условия для детей с ОВЗ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Программно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-методическое обеспечение обучения и воспитания детей с различными нарушениями по: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Общеобразовательным программам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Адаптированным основным образовательным программам</a:t>
            </a:r>
          </a:p>
          <a:p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Психолого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-педагогическое сопровождение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Психолого-педагогическое сопровождение всех участников образовательного процесса в рамках ПМП консилиума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Сопровождение тьютором по рекомендации ПМПК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Занятия (индивидуальные или подгрупповые) с психологом по формированию коммуникативных навыков, навыков социального функционирования и др.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Занятия (индивидуальные или подгрупповые) с дефектологом по формированию необходимых учебных навыков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Занятия с логопедом (индивидуальные или групповые) по развитию коммуникативных функций речи, пониманию речи, коррекции специфических нарушений устной и письменной речи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12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Специальные условия для детей с ОВЗ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449978"/>
            <a:ext cx="9982200" cy="50836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организация, реализующая практику инклюзивного образования должна обеспечить создание таких условий.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Целью деятельности педагога , реализующего инклюзивное обучение является создание оптимальных условия для развития возможностей каждого ребенка, обучающегося в инклюзивном классе. Таким образом учитель инклюзивного класса  в своей профессиональной деятельности решает следующие задачи: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1. Создание условий для освоения образовательной программы всеми учащимися инклюзивного класса: организация в классе развивающей предметной среды; создание атмосферы эмоционального комфорта, формирование  толерантности взаимоотношений и принятия особенностей каждого;  формирование у детей положительной, социально - направленной учебной мотивации; применение адекватных возможностям учащихся современных практико-ориентированных технологий организации учебной работы; адаптация содержания учебного материала, выделение необходимого и достаточного для освоения ребенком с ОВЗ; адаптация имеющихся или разработка необходимых учебных и дидактических материалов и др.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2.Создание условий для адаптации детей с ограниченными возможностями здоровья в группе сверстников, школьном сообществе: организация уроков, вне учебных и внеклассных мероприятий с использованием интерактивных форм деятельности детей; организация внеклассной работы, направленной на раскрытие творческого потенциала каждого ребенка, реализацию его потребности в самовыражении, участии в жизни класса, школы; использование адекватных возможностям детей, способов оценки их учебных достижений и результатов вне учебной деятельности.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3.Использование дополнительных ресурсов: привлечение специалистов психолого-педагогического сопровождения к участию в проектировании и организации образовательного процесса в инклюзивном классе (педагог-психолог, педагог-дефектолог, учитель-логопед и др.); организация взаимодействия с родителями; </a:t>
            </a: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	4.Повышение профессиональной компетенции.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30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адаптированная образовательная программа (АОП) для ребенка с особыми образовательными потребностями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АОП включает обязательную часть и часть, формируемую участниками образовательных отношений; соотношение частей определяется дифференцированно в зависимости от варианта АООП и составляет:</a:t>
            </a:r>
          </a:p>
          <a:p>
            <a:pPr marL="0" indent="0" algn="ctr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80% и 20% (1 и 2 варианты),</a:t>
            </a:r>
          </a:p>
          <a:p>
            <a:pPr marL="0" indent="0" algn="ctr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70% и 30% (3 вариант),</a:t>
            </a:r>
          </a:p>
          <a:p>
            <a:pPr marL="0" indent="0" algn="ctr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60% и 40% (4 вариант)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Таким образом, для получения общего образования детьми с ОВЗ в общеобразовательных организациях должны разрабатываться соответствующие адаптированные основные общеобразовательные программы (отдельными документами) с учетом особенностей их психофизического развития, индивидуальных возможностей. Инклюзивное образование требует применения индивидуально ориентированных технологий в работе учителя. В рамках организации индивидуально-ориентированной помощи ребенку с ограниченными возможностями здоровья специалистами психолого-педагогического сопровождения и педагогом   в рамках деятельности школьного психолого-педагогического консилиума разрабатывается адаптированная образовательная программа (АОП) для ребенка с особыми образовательными потребностями. АОП направлена на преодоление несоответствия между процессом обучения ребенка с психофизическим нарушением по образовательным программам определенной ступени образования и его реальными возможностями исходя из структуры его нарушения, познавательных потребностей и возможностей.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14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адаптированная образовательная программа (АОП) для ребенка с особыми образовательными потребностями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Особенностями работы над адаптированной образовательной программой являются: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1) Разрабатывается в рамках деятельности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ПМПк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коллегиально. Учитель, родители — полноправные участники работы над ИОП.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2) Разрабатывается на определенный ограниченный во времени период -учебный год.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3) По окончании периода производится оценка достижений ребенка — динамики его развития, освоения образовательной программы, адаптации в группе сверстников, школьном коллективе. Так же предполагается анализ динамики и эффективности работы учителя и специалистов психолого-педагогического сопровождения. По результатам всех заключений происходит корректировка программы (плана).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4) Формулировки целей и задач, критериев достижений ребенка с ОВЗ (ребенка-инвалида) носят максимально конкретный характер.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5) Закреплены ответственность и регламент деятельности всех участников совместной работы. 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5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адаптированная образовательная программа (АОП) для ребенка с особыми образовательными потребностями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Адаптированная образовательная программа в рамках образовательной организации для ребенка с ОВЗ разрабатывается в несколько этапов: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1.Предварительный этап.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Администрация школы вместе с координатором по инклюзии: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определяет, к какому учителю и в какой класс поступает ребенок. 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определяет, какие специалисты психолого-педагогического сопровождения могут войти в междисциплинарную команду;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если в школе нет какого-либо специалиста, административная группа ищет возможные варианты привлечения дополнительных ресурсов (сотрудничество с ППМС-центром, С(К)ОУ и т. д.);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заключает договор с родителями;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проводит сбор и анализ предварительной (первоначальной) информации о ребенке и его семье;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проводит изучение документации;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разрабатывает локальные регламентирующие документы: приказ о деятельности школьного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ПМПк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(ППК), Службы психолого-педагогического сопровождения, Положение об инклюзивном классе, Положение об индивидуальной образовательной программе и т. д.</a:t>
            </a:r>
          </a:p>
        </p:txBody>
      </p:sp>
    </p:spTree>
    <p:extLst>
      <p:ext uri="{BB962C8B-B14F-4D97-AF65-F5344CB8AC3E}">
        <p14:creationId xmlns:p14="http://schemas.microsoft.com/office/powerpoint/2010/main" val="127306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адаптированная образовательная программа (АОП) для ребенка с особыми образовательными потребностями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2. Диагностический этап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диагностической работы учителя и специалистов психолого-педагогического сопровождения в режиме взаимодействия (по возможности —комплексно);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подготовка заключений о психологических особенностях ребенка, сформированности его учебных навыков, специфике взаимодействия со сверстниками и взрослыми. Основная задача комплексной диагностики в данном случае — определить, какие образовательные потребности есть у ребенка, на какие его возможности можно опереться в первую очередь, какие из направлений деятельности учителя и специалистов являются самыми актуальными;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деятельности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ПМПк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: обсуждение заключений специалистов. 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Учитель сам выбирает формы и методики, но при этом  предпочтительнее направить свои исследования на: речевое развитие, ( при этом, углубленную речевую диагностику выполняет логопед), учитель также должен  видеть и понимать нарушено ли  у ребенка произношение, как он использует функции коммуникативной речи, может ли построить высказывание, каков его словарный запас, может ли он использовать речь для планирования и регуляции своей деятельности. Сформированность элементарных пространственных представлений: ближе-дальше, справа-слева,  и т.д. Углубленно эту работу проводит педагог-психолог, но учителю нужно знать элементарную сформированность  данных представлений для организации рабочего места, необходимости пространственных маркировок учебных материалов. Развитие элементарных математических представлений и понятий; Кругозор (общая осведомлённость ребенка об окружающем мире). Особенности поведения  в учебной ситуации: усидчивость понимание и выполнение фронтальных инструкций, понимание и выполнение определённых правил поведения в классе, взаимодействие с одноклассниками, критичность при оценке своей работы. Общая характеристика деятельности: темп, работоспособность, способы преодоления истощения. Особенности эмоционально-личностного развития ребёнка: интересы вне учебы, мотивация, адекватность эмоционального реагирования.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029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4"/>
            <a:ext cx="9980682" cy="590006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адаптированная образовательная программа (АОП) для ребенка с особыми образовательными потребностями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3.Разработка программы.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Содержательной основой разработки адаптированной образовательной программы служат: государственный образовательный стандарт, задающий содержательно-целевые рамки подготовки обучающихся; примерные образовательные программы для обучающихся с ограниченными возможностями здоровья и требования к результатам освоения образовательных программ, базисный учебный план. Содержание индивидуальной программы отбирается с учетом своеобразия темпа развития ребенка и взаимосвязи его физического и психического становления. Содержание образования, в некоторой степени, неизменно. Минимум содержания образования определен государственным образовательным стандартом. Возможно варьирование внутри содержания индивидуальной программы путем усиления отдельных тем, разделов. Варьирование на уровне содержания индивидуальной образовательной программы осуществляется путем: перепланировки количества часов в структурных единицах программы; адаптации изучаемого материала по темам, последовательности изучения отдельных разделов программы, некоторых тем. 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Важно отметить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что обязательным компонентом АОП является планирование коррекционной работы.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Таким образом в деятельность учителя и специалистов службы сопровождения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сопровождения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 в рамках работы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ПМПк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входит: проектирование необходимых структурных составляющих АОП; определение временных границ реализации АОП; чёткая постановка цели АОП совместно с родителями; определение круга задач в рамка АОП; определение содержания АОП (коррекционный и содержательный компоненты); определение форм реализации разделов АОП; определение форм и критериев мониторинга учебных достижений и формирования социальной компетентности; определение форм и критериев мониторинга эффективности коррекционной работы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866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3"/>
            <a:ext cx="9980682" cy="866843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Примерная технологическая карта проектирования адаптированной образовательной программы начального общего образования для 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1.ЦЕЛЕВОЙ РАЗДЕЛ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1.1.Пояснительная записка: Цели реализации адаптированной образовательной программы в соответствии с требованиями ФГОС к результатам освоения обучающимися АОП. Психолого-педагогическая характеристика обучающихся, описание их особых образовательных потребностей. Основные идеи организации образовательного процесса для обучающихся с ОВЗ на начальной ступени школы (принципы и подходы к формированию АОП и состава участников образовательного процесса; общая характеристика АОП; общие подходы к организации внеурочной деятельности).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1.2.Планируемые результаты освоения обучающимися АОП: Формирование универсальных учебных действий, личностные и метапредметные результаты. Предметные результаты освоения учебных дисциплин (академические достижения). Личностные результаты обучения по каждому направлению (освоение жизненной компетенции).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1.3.Система оценки достижения планируемых результатов освоения АОП: Описание направлений и целей оценочной деятельности, объекта и содержания оценки, критериев, процедур и состава инструментария оценивания, форм представления результатов. Требования к предметным, метапредметным и личностным результатам на данной ступени образования. Требования к использованию знаний и умений на практике. Требования к активности и самостоятельности применения знаний и умений на практике. Специальные требования к развитию жизненной компетенции. Формы проведения аттестации. </a:t>
            </a:r>
          </a:p>
          <a:p>
            <a:pPr marL="0" indent="0" algn="ctr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2. СОДЕРЖАТЕЛЬНЫЙ РАЗДЕЛ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2.1.Программа формирования универсальных учебных действий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9355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ru-RU" dirty="0"/>
              <a:t>Международный  уровень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Всеобщая декларация прав человека (принята ООН 10.12.1948 года)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Декларация о правах умственно отсталых лиц (утверждена ООН от 20.12.1971 года)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Декларация о правах инвалидов (утверждена Резолюцией 3447 (XXX) Генеральной Ассамблеи ООН 09.12.1975 года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Всемирная программа действий в отношении инвалидов (принята ООН 3.12.1982 г.)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Стандартные правила обеспечения равных возможностей для инвалидов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(1993г.) 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Конвенция о правах инвалидов (принята резолюцией 61/106 Генеральной Ассамблеи ООН от 13.12.2006 года)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80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3"/>
            <a:ext cx="9980682" cy="866843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Примерная технологическая карта проектирования адаптированной образовательной программы начального общего образования для 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6418" y="1504288"/>
            <a:ext cx="9982200" cy="5029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Связь универсальных учебных действий с содержанием учебных предметов. Характеристики личностных, регулятивных, познавательных, коммуникативных универсальных учебных действий обучающихся. Задачи формирования личностных, регулятивных, познавательных, коммуникативных универсальных учебных действий.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2.2.Программы отдельных учебных предметов: общие положения (характеристика учебного предмета; описание места учебного предмета в учебном плане; описание ценностных ориентиров содержания учебного предмета; личностные, метапредметные и предметные результаты освоения конкретного учебного предмета). Содержание учебного предмета; тематическое планирование с определением основных видов учебной деятельности обучающихся. Описание материально-технического обеспечения образовательного процесса.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2.3.Программа духовно-нравственного развития: Цель, задачи, основные направления работы по духовно-нравственному воспитанию и развитию обучающихся. Планируемые результаты духовно-нравственного развития и воспитания (социальных компетенций, моделей поведения). Формы организации системы воспитательных мероприятий, позволяющих обучающимся осваивать и на практике использовать полученные знания. Содержание системы урочной, внеурочной и внешкольной деятельности, учитывающей историко-культурную, этническую и региональную специфику. 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2.4.Программа формирования экологической культуры, здорового и безопасного образа жизни: Цели, задачи, планируемые результаты работы образовательной организации по формированию экологической культуры, здорового и безопасного образа жизни. Основные направления и перечень организационных форм работы по формированию экологической культуры, здорового и безопасного образа жизни.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1235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3"/>
            <a:ext cx="9980682" cy="866843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Примерная технологическая карта проектирования адаптированной образовательной программы начального общего образования для 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2.5.Программа коррекционной работы: Перечень, содержание и план реализации индивидуально ориентированных коррекционных мероприятий, обеспечивающих удовлетворение особых образовательных потребностей детей с ОВЗ, их интеграцию в образовательном учреждении и освоение ими АОП. Система комплексного психолого-медико-педагогического сопровождения детей с ОВЗ в условиях образовательного процесса. Описание специальных условий обучения и воспитания детей с ОВЗ (в т. ч.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безбарьерной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среды,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технических средств обучения коллективного и индивидуального пользования, предоставление услуг тьютора, проведение групповых и индивидуальных коррекционных занятий). Модели и технологии реализации коррекционной работы в образовательной организации. Планируемые результаты коррекционной работы.</a:t>
            </a:r>
          </a:p>
          <a:p>
            <a:pPr marL="0" indent="0" algn="ctr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3.ОРГАНИЗАЦИОННЫЙ РАЗДЕЛ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3.1.Учебный план: Базисный учебный план. Рабочий учебный план образовательного учреждения. Пояснительная записка к рабочему учебному плану.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3.2.Программа внеурочной деятельности: Общие положения, цели, задачи внеурочной деятельности. Основное содержание и организационно-методические условия внеурочной деятельности. Цели, задачи и содержание отдельных направлений внеурочной деятельности школы. Программы курсов внеурочной деятельности, реализуемых в образовательной организации.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3.3.Система условий реализации АОП: Описание условий и ресурсов образовательной организации. Обоснование необходимых изменений в имеющихся условиях в соответствии с целями АОП образовательной организации, с учетом особых образовательных потребностей обучающихся и требованиями ФГОС. Механизмы достижения необходимых изменений в системе условий. Система оценки условий реализации АОП НОО для обучающихся с ОВЗ.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9463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3"/>
            <a:ext cx="9980682" cy="866843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Примерная технологическая карта проектирования адаптированной образовательной программы начального общего образования для 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В пояснительной записке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к адаптированной образовательной программе целесообразно давать психолого-педагогическую характеристику и описание особых образовательных потребностей обучающихся с ОВЗ, и, соответственно, основные идеи организации образовательного процесса для данной категории обучающихся. Планируемые результаты освоения обучающимися АОП должны отражать предметные, метапредметные и личностные результаты обучения по каждому направлению, для каждой образовательной области.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Система оценки достижения планируемых результатов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освоения АОП, в отличие от данного компонента основной образовательной программы, должна представлять не только требования к предметным, метапредметным и личностным результатам на определенной ступени образования, но и требования к использованию знаний и умений на практике, к активности и самостоятельности применения знаний и умений на практике, а также специальные требования к развитию жизненной компетенции обучающегося в соответствии с его индивидуальными возможностями.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sz="1600" i="1" dirty="0">
                <a:latin typeface="Calibri" panose="020F0502020204030204" pitchFamily="34" charset="0"/>
                <a:cs typeface="Calibri" panose="020F0502020204030204" pitchFamily="34" charset="0"/>
              </a:rPr>
              <a:t>Программа коррекционной работы.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Согласно ФГОС начального общего образования, программа коррекционной работы должна обеспечивать: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выявление особых образовательных потребностей детей с ОВЗ, обусловленных недостатками в их физическом и (или) психическом развитии;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осуществление индивидуально ориентированной психолого-медико-педагогической помощи детям с ОВЗ с учетом особенностей психофизического развития и индивидуальных возможностей детей (в соответствии с рекомендациями психолого-медико-педагогической комиссии);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возможность освоения детьми с ОВЗ основной образовательной программы начального общего образования и их интеграции в образовательной организации.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27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3"/>
            <a:ext cx="9980682" cy="866843"/>
          </a:xfrm>
        </p:spPr>
        <p:txBody>
          <a:bodyPr rtlCol="0">
            <a:noAutofit/>
          </a:bodyPr>
          <a:lstStyle/>
          <a:p>
            <a:pPr algn="ctr"/>
            <a:r>
              <a:rPr lang="ru-RU" sz="2000" dirty="0"/>
              <a:t>Примерная технологическая карта проектирования адаптированной образовательной программы начального общего образования для 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В организационном разделе должна быть представлена система условий реализации АОП, которая включает описание условий и ресурсов образовательной организации, обоснование необходимых изменений в имеющихся условиях с учетом особых образовательных потребностей обучающихся с ОВЗ и требованиями ФГОС, описание системы оценки условий реализации АОП для обучающихся с ОВЗ. </a:t>
            </a:r>
          </a:p>
          <a:p>
            <a:pPr marL="0" indent="0">
              <a:buNone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	4. Реализация программы: организация деятельности учителя и специалистов психолого-педагогического сопровождения в соответствии с Программой; организация мониторинга учебных достижений и социальной компетентности ребенка; организация мониторинга эффективности коррекционной работы; организация деятельности </a:t>
            </a:r>
            <a:r>
              <a:rPr lang="ru-RU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ПМПк</a:t>
            </a: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 по анализу эффективности работы, динамики развития и учебных достижений ребенка; внесение корректив в ИОП.</a:t>
            </a:r>
          </a:p>
          <a:p>
            <a:pPr marL="0" indent="0" algn="ctr">
              <a:buNone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процесса освоения ИОП</a:t>
            </a:r>
          </a:p>
          <a:p>
            <a:pPr marL="0" indent="0" algn="just">
              <a:buNone/>
            </a:pPr>
            <a:r>
              <a:rPr lang="ru-RU" sz="1500" dirty="0">
                <a:latin typeface="Calibri" panose="020F0502020204030204" pitchFamily="34" charset="0"/>
                <a:cs typeface="Calibri" panose="020F0502020204030204" pitchFamily="34" charset="0"/>
              </a:rPr>
              <a:t>	При выборе методов и приемов педагогической деятельности  педагог ,специалисты опираются на возможности ребёнка и понимание его возможных затруднений в связи с нарушениями развития, индивидуальными  особенностями усвоения учебного материала. При выборе задач по освоению образовательных областей следует ориентироваться на знание планируемых результатов в рамках требований ФГОС. Критерии достижений представляются в форме описания тех или иных компетенций (ребёнок умеет...). Например, мы ставим задачу «научить читать слоги с гласными буквами…», научить соотносить  звук и букву» тогда критериями достижений будут «правильно читает слоги с гласными». При описании критериев учителю очень важно понимать, как он увидит чему научился ребёнок? В данном случае учитель должен четко определить, что является главным показателем УМЕНИЯ (как часто ученик дает правильные ответы,  каков темп его деятельности, уровень самостоятельности, возможность переносить полученные знания, алгоритмы деятельности в аналогичную ситуацию, в новый материал,  творческие возможности применения полученных знаний). Обязательным направлением в реализации образовательной программы в соответствии с ФОГОС является формирование социальной компетентности: умения самостоятельно работать, иметь адаптивные навыки. Календарно-тематическое планирование по предмету, выделение дидактических единиц в теме, универсальных учебных действий, соответствующих категориям- «обязан, должен, может. Постановка цели и задач урока в соответствии с предлагаемым уровнем освоения ребёнком с ОВЗ данной темы. 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3186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418" y="324393"/>
            <a:ext cx="9980682" cy="866843"/>
          </a:xfrm>
        </p:spPr>
        <p:txBody>
          <a:bodyPr rtlCol="0">
            <a:noAutofit/>
          </a:bodyPr>
          <a:lstStyle/>
          <a:p>
            <a:pPr algn="ctr"/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254035"/>
            <a:ext cx="9982200" cy="540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При обучении детей с ограниченными возможностями здоровья педагогу следует учитывать особенности их восприятия, внимания, памяти,  интеллектуальный потенциал. В связи с этим учителю необходимо уметь адаптировать программы  и преподносимый учебный материал, делать его максимально доступным для понимания учащимися с особыми образовательными потребностями.</a:t>
            </a:r>
          </a:p>
          <a:p>
            <a:pPr marL="0" indent="0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Адаптация образовательной программы нужна для решения следующих задач: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компенсации дефицитов, возникших вследствие специфики развития ребенка;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минимизации рисков, связанных с организацией и содержанием обучения;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реализации потребностей ребенка в развитии и адаптации в социуме;</a:t>
            </a:r>
          </a:p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выполнение государственного заказа на оказание образовательной услуги.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	Таким образом, Концепция федерального государственного образовательного стандарта для обучающихся с ограниченными возможностями здоровья и  ФГОС для обучающихся с ограниченными возможностями здоровья задают целевые и содержательные ориентиры в обеспечении права детей с ОВЗ на образование посредством создания адаптированных образовательных программ с учетом особенностей психофизического развития и специальных образовательных потребностей детей с ОВЗ, организации комплексной помощи в процессе развития и обучения, обеспечения оптимальных условий для социализации обучающихся с ОВЗ.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822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Документы РФ, регулирующие получение образования детьми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10325100" cy="4571999"/>
          </a:xfrm>
        </p:spPr>
        <p:txBody>
          <a:bodyPr rtlCol="0">
            <a:normAutofit fontScale="92500" lnSpcReduction="10000"/>
          </a:bodyPr>
          <a:lstStyle/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«О социальной защите инвалидов в Российской Федерации» - Закон Российской федерации  от 24 ноября 1995 г. N 181-ФЗ с дополнениями и изменениями 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«О порядке и условиях признания лица инвалидом» - Постановление правительства РФ от 20 февраля 2006 г. N 95 (в ред. Постановления Правительства РФ от 07.04.2008 N 247) 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Приказ Министерства труда и социальной защиты РФ от 13 июня 2017 г. N 486-н «Об утверждении порядка разработки и реализации индивидуальной программы реабилитации и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абилитации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инвалида, индивидуальной программы реабилитации и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абилитации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ребёнка-инвалида, выдаваемых федеральными государственными учреждениями медико-социальной экспертизы и их форм»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«Об утверждении классификаций и критериев, используемых при осуществлении медико-социальной экспертизы граждан федеральными государственными учреждениями медико-социальной экспертизы»   -  Приказ министерства здравоохранения и социального развития РФ 22 августа 2005 г. N 535) 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30.08.2013 № 1014 «Об утверждении Порядка организации и осуществления образовательной деятельности по основным образовательным программам – образовательным программам дошкольного образования»</a:t>
            </a:r>
          </a:p>
          <a:p>
            <a:pPr marL="0" indent="0" rtl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Документы РФ, регулирующие получение образования детьми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Постановление Главного государственного санитарного врача РФ от 10.07.2015 № 26 «Об утверждении СанПиН 2.4.2.3286-15 «Санитарно-эпидемиологические 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9.11.2015 № 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14.10.2013 № 1145 «Об утверждении образца свидетельства об обучении и порядка его выдачи лицам с ограниченными возможностями здоровья (с различными формами умственной отсталости), не имеющим основного общего и среднего общего образования и обучавшимся по адаптированным основным общеобразовательным программам»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31.12.2015 № 1578 «О внесении изменений в федеральный государственный образовательный стандарт среднего общего образования, утверждённый приказом Министерства образования и науки Российской Федерации от 17 мая 2012 г. № 413»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31.12.2015 №1577 «О внесении изменений в федеральный государственный образовательный стандарт основного общего образования, утверждённый приказом Министерства образования и науки Российской Федерации от 17 декабря 2010 г. № 1897»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Документы РФ, регулирующие получение образования детьми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31.12.2015 № 1576 «О внесении изменений в федеральный государственный образовательный стандарт начального общего образования, утверждённый приказом Министерства образования и науки Российской Федерации от 6 октября 2009 г. № 373»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Рособрнадзора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от 9.12.2015 № 10-51-532/10-3417 «По вопросам государственной итоговой аттестации по образовательным программам среднего общего образования»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11.03.2016 № ВК-452/07 «О введении ФГОС ОВЗ»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10.02.2015 № ВК-268/07 «О совершенствовании деятельности центров психолого-педагогической, медицинской и социальной помощи»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13.01.2016 № ВК-15/07 «О направлении Методических рекомендаций»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15.09.2015 № АК-2655/05 «По вопросу об отчислении обучающихся»</a:t>
            </a:r>
          </a:p>
          <a:p>
            <a:pPr algn="just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18.03.2014 № 06-281 «О направлении Требований» (вместе с «Требованиями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оснащённости образовательного процесса»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25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Документы РФ, регулирующие получение образования детьми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19.02.2016 № 07-719 «О подготовке к введению ФГОС ОВЗ»</a:t>
            </a:r>
            <a:endParaRPr 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20.08.2014 № ВК-1748/07 «О государственной аккредитации образовательной деятельности по образовательным программам, адаптированным для обучения лиц с умственной отсталостью»</a:t>
            </a:r>
          </a:p>
          <a:p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26.05.2014 № ВК-1048/07 «О порядке получения образования воспитанниками детских домов-интернатов» (вместе с «Разъяснениями о порядке получения образования воспитанниками, проживающими в детских домах-интернатах для умственно отсталых детей и домах-интернатах для детей с физическими недостатками»)</a:t>
            </a:r>
          </a:p>
          <a:p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31.08.2015 № ВК-2101/07 «О порядке организации получения образования обучающимися, нуждающимися в длительном лечении»</a:t>
            </a:r>
          </a:p>
          <a:p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Письмо Федеральной службы по надзору в сфере образования и науки от 16.04.2015 № 01-50-174/07-1968 «О приеме на обучение лиц с ограниченными возможностями здоровья»</a:t>
            </a:r>
          </a:p>
          <a:p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19.12.2014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</a:t>
            </a:r>
          </a:p>
          <a:p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21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19.12.2014 № 1599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24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Документы РФ, регулирующие получение образования детьми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19.08.2020 «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России направило рекомендации по разработке программ основного общего образования для пятиклассников с ОВЗ» 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14.08.2020 № ВБ-1612/07 «О программах основного общего образования».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Приказ Минобрнауки России от 22.01.2014 № 32 «Об утверждении Порядка приёма граждан на обучение по образовательным программам начального общего, основного общего и среднего общего образования»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31.03.2014 № 253 «Об утверждении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 (с изменениями и дополнениями)</a:t>
            </a:r>
          </a:p>
          <a:p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sz="19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09.06.2016 № 699 «Об утверждении перечня организаций, осуществляющих выпуск учебных пособий, которые допускаются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</a:t>
            </a:r>
            <a:r>
              <a:rPr 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11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ru-RU" dirty="0"/>
              <a:t>Документы РФ, регулирующие получение образования детьми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00" y="1734423"/>
            <a:ext cx="9982200" cy="4926435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25.12.2013 № 1394 «Об утверждении Порядка проведения государственной итоговой аттестации по образовательным программам основного общего образования» (с изменениями)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26.12.2013 № 1400 «Об утверждении Порядка проведения государственной итоговой аттестации по образовательным программам среднего общего образования» (с изменениями)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30.08.2013 № 1015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29.08.2013 № 1008 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14.12.2015 № 09-3564 «О внеурочной деятельности и реализации дополнительных общеобразовательных программ» (вместе с «Методическими рекомендациями по организации внеурочной деятельности и реализации дополнительных общеобразовательных программ»)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Минобрнауки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10.12.2012 №07-832 «О методических рекомендациях по организации обучения на дому детей-инвалидов с использованием дистанционных образовательных технологий»</a:t>
            </a: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Письмо Минобрнауки России от 09.04.2014 №НТ-392/07 «Об итоговой аттестации обучающихся с ограниченными возможностями здоровья»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98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" id="{C5372053-071F-4A30-B713-CAC0FBBF8602}" vid="{47BF81C2-3D26-44B6-92D3-BB3940A76306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4873beb7-5857-4685-be1f-d57550cc96cc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0</TotalTime>
  <Words>5804</Words>
  <Application>Microsoft Office PowerPoint</Application>
  <PresentationFormat>Широкоэкранный</PresentationFormat>
  <Paragraphs>261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Euphemia</vt:lpstr>
      <vt:lpstr>Plantagenet Cherokee</vt:lpstr>
      <vt:lpstr>Wingdings</vt:lpstr>
      <vt:lpstr>Научная литература 16 х 9</vt:lpstr>
      <vt:lpstr>построение адаптированной образовательной программы для детей с ограниченными возможностями здоровья; система и специфика организации деятельности образовательной организации.</vt:lpstr>
      <vt:lpstr>Основные нормативно-правовые документы, регулирующие получение образования детьми с ОВЗ и инвалидностью в соответствии с ФГОС</vt:lpstr>
      <vt:lpstr>Международный  уровень</vt:lpstr>
      <vt:lpstr>Документы РФ, регулирующие получение образования детьми с ОВЗ</vt:lpstr>
      <vt:lpstr>Документы РФ, регулирующие получение образования детьми с ОВЗ</vt:lpstr>
      <vt:lpstr>Документы РФ, регулирующие получение образования детьми с ОВЗ</vt:lpstr>
      <vt:lpstr>Документы РФ, регулирующие получение образования детьми с ОВЗ</vt:lpstr>
      <vt:lpstr>Документы РФ, регулирующие получение образования детьми с ОВЗ</vt:lpstr>
      <vt:lpstr>Документы РФ, регулирующие получение образования детьми с ОВЗ</vt:lpstr>
      <vt:lpstr>Документы РФ, регулирующие получение образования детьми с ОВЗ</vt:lpstr>
      <vt:lpstr>Документы РФ, регулирующие получение образования детьми с ОВЗ</vt:lpstr>
      <vt:lpstr>построение адаптированной образовательной программы для детей с ограниченными возможностями здоровья; система и специфика организации деятельности образовательной организации.</vt:lpstr>
      <vt:lpstr>построение адаптированной образовательной программы для детей с ограниченными возможностями здоровья; система и специфика организации деятельности образовательной организации.</vt:lpstr>
      <vt:lpstr>Предметом стандартизации являются</vt:lpstr>
      <vt:lpstr>Варианты стандартов</vt:lpstr>
      <vt:lpstr>Варианты стандартов</vt:lpstr>
      <vt:lpstr>Варианты стандартов</vt:lpstr>
      <vt:lpstr>Специальные условия для детей с ОВЗ </vt:lpstr>
      <vt:lpstr>Специальные условия для детей с ОВЗ </vt:lpstr>
      <vt:lpstr>Специальные условия для детей с ОВЗ </vt:lpstr>
      <vt:lpstr>Специальные условия для детей с ОВЗ </vt:lpstr>
      <vt:lpstr>Специальные условия для детей с ОВЗ </vt:lpstr>
      <vt:lpstr>Специальные условия для детей с ОВЗ </vt:lpstr>
      <vt:lpstr>адаптированная образовательная программа (АОП) для ребенка с особыми образовательными потребностями</vt:lpstr>
      <vt:lpstr>адаптированная образовательная программа (АОП) для ребенка с особыми образовательными потребностями</vt:lpstr>
      <vt:lpstr>адаптированная образовательная программа (АОП) для ребенка с особыми образовательными потребностями</vt:lpstr>
      <vt:lpstr>адаптированная образовательная программа (АОП) для ребенка с особыми образовательными потребностями</vt:lpstr>
      <vt:lpstr>адаптированная образовательная программа (АОП) для ребенка с особыми образовательными потребностями</vt:lpstr>
      <vt:lpstr>Примерная технологическая карта проектирования адаптированной образовательной программы начального общего образования для обучающихся с ОВЗ</vt:lpstr>
      <vt:lpstr>Примерная технологическая карта проектирования адаптированной образовательной программы начального общего образования для обучающихся с ОВЗ</vt:lpstr>
      <vt:lpstr>Примерная технологическая карта проектирования адаптированной образовательной программы начального общего образования для обучающихся с ОВЗ</vt:lpstr>
      <vt:lpstr>Примерная технологическая карта проектирования адаптированной образовательной программы начального общего образования для обучающихся с ОВЗ</vt:lpstr>
      <vt:lpstr>Примерная технологическая карта проектирования адаптированной образовательной программы начального общего образования для обучающихся с ОВЗ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2020-10-11T17:58:03Z</dcterms:created>
  <dcterms:modified xsi:type="dcterms:W3CDTF">2020-10-13T12:21:12Z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