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4" r:id="rId4"/>
    <p:sldId id="259" r:id="rId5"/>
    <p:sldId id="260" r:id="rId6"/>
    <p:sldId id="261" r:id="rId7"/>
    <p:sldId id="262" r:id="rId8"/>
    <p:sldId id="263" r:id="rId9"/>
    <p:sldId id="267" r:id="rId10"/>
    <p:sldId id="269" r:id="rId11"/>
    <p:sldId id="270" r:id="rId12"/>
    <p:sldId id="268" r:id="rId13"/>
    <p:sldId id="271" r:id="rId14"/>
    <p:sldId id="273" r:id="rId15"/>
    <p:sldId id="265" r:id="rId16"/>
    <p:sldId id="266" r:id="rId17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>
          <p15:clr>
            <a:srgbClr val="A4A3A4"/>
          </p15:clr>
        </p15:guide>
        <p15:guide id="2" pos="336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176" autoAdjust="0"/>
    <p:restoredTop sz="94660"/>
  </p:normalViewPr>
  <p:slideViewPr>
    <p:cSldViewPr snapToGrid="0">
      <p:cViewPr>
        <p:scale>
          <a:sx n="87" d="100"/>
          <a:sy n="87" d="100"/>
        </p:scale>
        <p:origin x="1424" y="504"/>
      </p:cViewPr>
      <p:guideLst>
        <p:guide orient="horz" pos="2381"/>
        <p:guide pos="336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A3166-1327-4655-B862-4AA86B6312F3}" type="datetimeFigureOut">
              <a:rPr lang="ru-RU" smtClean="0"/>
              <a:t>08.04.2024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28A4E-60B7-4419-ADBB-86E6404133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26639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A3166-1327-4655-B862-4AA86B6312F3}" type="datetimeFigureOut">
              <a:rPr lang="ru-RU" smtClean="0"/>
              <a:t>08.04.2024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28A4E-60B7-4419-ADBB-86E6404133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6635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A3166-1327-4655-B862-4AA86B6312F3}" type="datetimeFigureOut">
              <a:rPr lang="ru-RU" smtClean="0"/>
              <a:t>08.04.2024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28A4E-60B7-4419-ADBB-86E6404133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84686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8868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A3166-1327-4655-B862-4AA86B6312F3}" type="datetimeFigureOut">
              <a:rPr lang="ru-RU" smtClean="0"/>
              <a:t>08.04.2024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28A4E-60B7-4419-ADBB-86E6404133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3731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A3166-1327-4655-B862-4AA86B6312F3}" type="datetimeFigureOut">
              <a:rPr lang="ru-RU" smtClean="0"/>
              <a:t>08.04.2024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28A4E-60B7-4419-ADBB-86E6404133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2513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A3166-1327-4655-B862-4AA86B6312F3}" type="datetimeFigureOut">
              <a:rPr lang="ru-RU" smtClean="0"/>
              <a:t>08.04.2024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28A4E-60B7-4419-ADBB-86E6404133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2726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A3166-1327-4655-B862-4AA86B6312F3}" type="datetimeFigureOut">
              <a:rPr lang="ru-RU" smtClean="0"/>
              <a:t>08.04.2024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28A4E-60B7-4419-ADBB-86E6404133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0098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A3166-1327-4655-B862-4AA86B6312F3}" type="datetimeFigureOut">
              <a:rPr lang="ru-RU" smtClean="0"/>
              <a:t>08.04.2024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28A4E-60B7-4419-ADBB-86E6404133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230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A3166-1327-4655-B862-4AA86B6312F3}" type="datetimeFigureOut">
              <a:rPr lang="ru-RU" smtClean="0"/>
              <a:t>08.04.2024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28A4E-60B7-4419-ADBB-86E6404133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4162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A3166-1327-4655-B862-4AA86B6312F3}" type="datetimeFigureOut">
              <a:rPr lang="ru-RU" smtClean="0"/>
              <a:t>08.04.2024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28A4E-60B7-4419-ADBB-86E6404133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7623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ru-RU" smtClean="0"/>
              <a:t>Чтобы добавить рисунок, перетащите его в заполнитель или щелкните значок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A3166-1327-4655-B862-4AA86B6312F3}" type="datetimeFigureOut">
              <a:rPr lang="ru-RU" smtClean="0"/>
              <a:t>08.04.2024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28A4E-60B7-4419-ADBB-86E6404133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8140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AA3166-1327-4655-B862-4AA86B6312F3}" type="datetimeFigureOut">
              <a:rPr lang="ru-RU" smtClean="0"/>
              <a:t>08.04.2024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528A4E-60B7-4419-ADBB-86E6404133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6138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clusive-edu.ru/" TargetMode="External"/><Relationship Id="rId7" Type="http://schemas.openxmlformats.org/officeDocument/2006/relationships/image" Target="NULL"/><Relationship Id="rId2" Type="http://schemas.openxmlformats.org/officeDocument/2006/relationships/hyperlink" Target="http://lish.mgppu.ru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NUL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inclusive-edu.ru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psychlib.ru/inc/absid.php?absid=399448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sychlib.ru/inc/absid.php?absid=396645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rg.ru/2010/10/20/teacher-dok.html" TargetMode="External"/><Relationship Id="rId7" Type="http://schemas.openxmlformats.org/officeDocument/2006/relationships/image" Target="../media/image4.png"/><Relationship Id="rId2" Type="http://schemas.openxmlformats.org/officeDocument/2006/relationships/hyperlink" Target="http://fgosvo.ru/uploadfiles/profstandart/01.005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sychlib.ru/resource.php/pdf/documents/kts-2017/kts-2017.pdf#page=1" TargetMode="External"/><Relationship Id="rId5" Type="http://schemas.openxmlformats.org/officeDocument/2006/relationships/hyperlink" Target="https://www.garant.ru/products/ipo/prime/doc/72084878/" TargetMode="External"/><Relationship Id="rId4" Type="http://schemas.openxmlformats.org/officeDocument/2006/relationships/hyperlink" Target="https://legalacts.ru/doc/prikaz-minobrnauki-rossii-ot-22122014-n-1601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../media/image10.png"/><Relationship Id="rId18" Type="http://schemas.openxmlformats.org/officeDocument/2006/relationships/image" Target="NULL"/><Relationship Id="rId21" Type="http://schemas.openxmlformats.org/officeDocument/2006/relationships/image" Target="../media/image14.png"/><Relationship Id="rId7" Type="http://schemas.openxmlformats.org/officeDocument/2006/relationships/image" Target="../media/image7.png"/><Relationship Id="rId12" Type="http://schemas.openxmlformats.org/officeDocument/2006/relationships/image" Target="NULL"/><Relationship Id="rId17" Type="http://schemas.openxmlformats.org/officeDocument/2006/relationships/image" Target="../media/image12.png"/><Relationship Id="rId2" Type="http://schemas.openxmlformats.org/officeDocument/2006/relationships/image" Target="../media/image5.png"/><Relationship Id="rId16" Type="http://schemas.openxmlformats.org/officeDocument/2006/relationships/image" Target="NULL"/><Relationship Id="rId20" Type="http://schemas.openxmlformats.org/officeDocument/2006/relationships/image" Target="NULL"/><Relationship Id="rId1" Type="http://schemas.openxmlformats.org/officeDocument/2006/relationships/slideLayout" Target="../slideLayouts/slideLayout12.xml"/><Relationship Id="rId6" Type="http://schemas.openxmlformats.org/officeDocument/2006/relationships/image" Target="NULL"/><Relationship Id="rId11" Type="http://schemas.openxmlformats.org/officeDocument/2006/relationships/image" Target="../media/image9.png"/><Relationship Id="rId5" Type="http://schemas.openxmlformats.org/officeDocument/2006/relationships/image" Target="../media/image6.png"/><Relationship Id="rId15" Type="http://schemas.openxmlformats.org/officeDocument/2006/relationships/image" Target="../media/image11.png"/><Relationship Id="rId10" Type="http://schemas.openxmlformats.org/officeDocument/2006/relationships/image" Target="NULL"/><Relationship Id="rId19" Type="http://schemas.openxmlformats.org/officeDocument/2006/relationships/image" Target="../media/image13.png"/><Relationship Id="rId4" Type="http://schemas.openxmlformats.org/officeDocument/2006/relationships/image" Target="NULL"/><Relationship Id="rId9" Type="http://schemas.openxmlformats.org/officeDocument/2006/relationships/image" Target="../media/image8.png"/><Relationship Id="rId14" Type="http://schemas.openxmlformats.org/officeDocument/2006/relationships/image" Target="NUL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42103" y="2215168"/>
            <a:ext cx="77667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Состояние инклюзивной образовательной среды в Калининградской области: результаты федерального мониторинга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07922" y="766916"/>
            <a:ext cx="895482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ru-RU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ru-RU" b="1" dirty="0" smtClean="0">
                <a:solidFill>
                  <a:srgbClr val="0070C0"/>
                </a:solidFill>
              </a:rPr>
              <a:t>ФГБОУ ВО «Московский </a:t>
            </a:r>
            <a:r>
              <a:rPr lang="ru-RU" b="1" dirty="0">
                <a:solidFill>
                  <a:srgbClr val="0070C0"/>
                </a:solidFill>
              </a:rPr>
              <a:t>государственный психолого-педагогический </a:t>
            </a:r>
            <a:r>
              <a:rPr lang="ru-RU" b="1" dirty="0" smtClean="0">
                <a:solidFill>
                  <a:srgbClr val="0070C0"/>
                </a:solidFill>
              </a:rPr>
              <a:t>университет»</a:t>
            </a:r>
            <a:endParaRPr lang="en-US" b="1" dirty="0" smtClean="0">
              <a:solidFill>
                <a:srgbClr val="0070C0"/>
              </a:solidFill>
            </a:endParaRPr>
          </a:p>
          <a:p>
            <a:pPr algn="ctr"/>
            <a:r>
              <a:rPr lang="ru-RU" b="1" dirty="0">
                <a:solidFill>
                  <a:srgbClr val="0070C0"/>
                </a:solidFill>
              </a:rPr>
              <a:t>Федеральный центр </a:t>
            </a:r>
          </a:p>
          <a:p>
            <a:pPr algn="ctr"/>
            <a:r>
              <a:rPr lang="ru-RU" b="1" dirty="0">
                <a:solidFill>
                  <a:srgbClr val="0070C0"/>
                </a:solidFill>
              </a:rPr>
              <a:t>по развитию инклюзивного общего и дополнительного образования</a:t>
            </a:r>
          </a:p>
          <a:p>
            <a:pPr algn="ctr"/>
            <a:endParaRPr lang="ru-RU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89239" y="5176684"/>
            <a:ext cx="57516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С.В.Алехина</a:t>
            </a:r>
            <a:r>
              <a:rPr lang="ru-RU" dirty="0" smtClean="0"/>
              <a:t>, директор ФЦИО, </a:t>
            </a:r>
            <a:r>
              <a:rPr lang="ru-RU" dirty="0" err="1" smtClean="0"/>
              <a:t>к.психол.н</a:t>
            </a:r>
            <a:r>
              <a:rPr lang="ru-RU" dirty="0" smtClean="0"/>
              <a:t>., Москва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06674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1226" y="265472"/>
            <a:ext cx="10470586" cy="988142"/>
          </a:xfrm>
        </p:spPr>
        <p:txBody>
          <a:bodyPr>
            <a:noAutofit/>
          </a:bodyPr>
          <a:lstStyle/>
          <a:p>
            <a:r>
              <a:rPr lang="ru-RU" sz="3157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Характеристики </a:t>
            </a:r>
            <a:r>
              <a:rPr lang="ru-RU" sz="3157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выборки по уровням образования</a:t>
            </a:r>
            <a:br>
              <a:rPr lang="ru-RU" sz="3157" dirty="0"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r>
              <a:rPr lang="ru-RU" sz="3157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(ДОО, ООО)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54102"/>
              </p:ext>
            </p:extLst>
          </p:nvPr>
        </p:nvGraphicFramePr>
        <p:xfrm>
          <a:off x="752167" y="2090963"/>
          <a:ext cx="9173498" cy="4502262"/>
        </p:xfrm>
        <a:graphic>
          <a:graphicData uri="http://schemas.openxmlformats.org/drawingml/2006/table">
            <a:tbl>
              <a:tblPr firstRow="1" firstCol="1" bandRow="1"/>
              <a:tblGrid>
                <a:gridCol w="6265454">
                  <a:extLst>
                    <a:ext uri="{9D8B030D-6E8A-4147-A177-3AD203B41FA5}">
                      <a16:colId xmlns:a16="http://schemas.microsoft.com/office/drawing/2014/main" val="3494887703"/>
                    </a:ext>
                  </a:extLst>
                </a:gridCol>
                <a:gridCol w="1454022">
                  <a:extLst>
                    <a:ext uri="{9D8B030D-6E8A-4147-A177-3AD203B41FA5}">
                      <a16:colId xmlns:a16="http://schemas.microsoft.com/office/drawing/2014/main" val="1426448744"/>
                    </a:ext>
                  </a:extLst>
                </a:gridCol>
                <a:gridCol w="1454022">
                  <a:extLst>
                    <a:ext uri="{9D8B030D-6E8A-4147-A177-3AD203B41FA5}">
                      <a16:colId xmlns:a16="http://schemas.microsoft.com/office/drawing/2014/main" val="1313072222"/>
                    </a:ext>
                  </a:extLst>
                </a:gridCol>
              </a:tblGrid>
              <a:tr h="3472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Показатели</a:t>
                      </a:r>
                      <a:endParaRPr lang="ru-RU" sz="1800" kern="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41" marR="60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ДОО</a:t>
                      </a:r>
                      <a:endParaRPr lang="ru-RU" sz="1800" kern="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41" marR="601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ООО</a:t>
                      </a:r>
                      <a:endParaRPr lang="ru-RU" sz="1800" kern="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41" marR="601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0958554"/>
                  </a:ext>
                </a:extLst>
              </a:tr>
              <a:tr h="34727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ОО в субъекте РФ</a:t>
                      </a:r>
                      <a:endParaRPr lang="ru-RU" sz="1800" kern="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41" marR="60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145</a:t>
                      </a:r>
                      <a:endParaRPr lang="ru-RU" sz="1800" b="1" kern="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41" marR="601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155,0</a:t>
                      </a:r>
                      <a:endParaRPr lang="ru-RU" sz="1800" b="1" kern="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41" marR="601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2325262"/>
                  </a:ext>
                </a:extLst>
              </a:tr>
              <a:tr h="34727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ОО, участвующих в мониторинге</a:t>
                      </a:r>
                      <a:endParaRPr lang="ru-RU" sz="1800" kern="100" dirty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41" marR="60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00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800" b="1" kern="100" dirty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41" marR="601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00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21,0</a:t>
                      </a:r>
                      <a:endParaRPr lang="ru-RU" sz="1800" b="1" kern="100" dirty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41" marR="601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7088025"/>
                  </a:ext>
                </a:extLst>
              </a:tr>
              <a:tr h="34727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 от всех ОО субъекта РФ</a:t>
                      </a:r>
                      <a:endParaRPr lang="ru-RU" sz="1800" kern="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41" marR="60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i="1" kern="1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11,7</a:t>
                      </a:r>
                      <a:endParaRPr lang="ru-RU" sz="1800" i="1" kern="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41" marR="601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i="1" kern="1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13,6</a:t>
                      </a:r>
                      <a:endParaRPr lang="ru-RU" sz="1800" i="1" kern="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41" marR="601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492403"/>
                  </a:ext>
                </a:extLst>
              </a:tr>
              <a:tr h="51476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 dirty="0" smtClean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обучающихся в ОО, участвующих в мониторинге</a:t>
                      </a:r>
                      <a:endParaRPr lang="ru-RU" sz="1800" kern="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41" marR="60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0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4625</a:t>
                      </a:r>
                      <a:endParaRPr lang="ru-RU" sz="1800" b="1" kern="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41" marR="601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21590</a:t>
                      </a:r>
                      <a:endParaRPr lang="ru-RU" sz="1800" b="1" kern="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41" marR="601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1360077"/>
                  </a:ext>
                </a:extLst>
              </a:tr>
              <a:tr h="34727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т.ч. обучающихся с ОВЗ</a:t>
                      </a:r>
                      <a:endParaRPr lang="ru-RU" sz="1800" kern="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41" marR="60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428</a:t>
                      </a:r>
                      <a:endParaRPr lang="ru-RU" sz="1800" b="1" kern="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41" marR="601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790,0</a:t>
                      </a:r>
                      <a:endParaRPr lang="ru-RU" sz="1800" b="1" kern="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41" marR="601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2379000"/>
                  </a:ext>
                </a:extLst>
              </a:tr>
              <a:tr h="34727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00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 от всех обучающихся в ОО</a:t>
                      </a:r>
                      <a:endParaRPr lang="ru-RU" sz="1800" b="1" kern="100" dirty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41" marR="60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kern="100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15,3</a:t>
                      </a:r>
                      <a:endParaRPr lang="ru-RU" sz="1800" b="1" i="1" kern="100" dirty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41" marR="601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kern="100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3,7</a:t>
                      </a:r>
                      <a:endParaRPr lang="ru-RU" sz="1800" b="1" i="1" kern="100" dirty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41" marR="601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9011358"/>
                  </a:ext>
                </a:extLst>
              </a:tr>
              <a:tr h="34727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Анкет администрации</a:t>
                      </a:r>
                      <a:endParaRPr lang="ru-RU" sz="1800" kern="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41" marR="60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800" b="1" kern="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41" marR="601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21,0</a:t>
                      </a:r>
                      <a:endParaRPr lang="ru-RU" sz="1800" b="1" kern="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41" marR="601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3718665"/>
                  </a:ext>
                </a:extLst>
              </a:tr>
              <a:tr h="34727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Анкет педагогов</a:t>
                      </a:r>
                      <a:endParaRPr lang="ru-RU" sz="1800" kern="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41" marR="60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115</a:t>
                      </a:r>
                      <a:endParaRPr lang="ru-RU" sz="1800" b="1" kern="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41" marR="601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166,0</a:t>
                      </a:r>
                      <a:endParaRPr lang="ru-RU" sz="1800" b="1" kern="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41" marR="601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0588481"/>
                  </a:ext>
                </a:extLst>
              </a:tr>
              <a:tr h="34727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из них работают с обучающимися с ОВЗ, %</a:t>
                      </a:r>
                      <a:endParaRPr lang="ru-RU" sz="1800" kern="100" dirty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41" marR="60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i="1" kern="100" dirty="0" smtClean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76,5</a:t>
                      </a:r>
                      <a:endParaRPr lang="ru-RU" sz="1800" i="1" kern="100" dirty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41" marR="601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i="1" kern="100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79,5</a:t>
                      </a:r>
                      <a:endParaRPr lang="ru-RU" sz="1800" i="1" kern="100" dirty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41" marR="601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2742420"/>
                  </a:ext>
                </a:extLst>
              </a:tr>
              <a:tr h="34727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Анкет родителей (в ПОО – студентов)</a:t>
                      </a:r>
                      <a:endParaRPr lang="ru-RU" sz="1800" kern="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41" marR="60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346</a:t>
                      </a:r>
                      <a:endParaRPr lang="ru-RU" sz="1800" b="1" kern="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41" marR="601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375,0</a:t>
                      </a:r>
                      <a:endParaRPr lang="ru-RU" sz="1800" b="1" kern="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41" marR="601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6550262"/>
                  </a:ext>
                </a:extLst>
              </a:tr>
              <a:tr h="51476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из них родителей обучающихся с ОВЗ (в ПОО – студентов с ОВЗ), %</a:t>
                      </a:r>
                      <a:endParaRPr lang="ru-RU" sz="1800" kern="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41" marR="60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i="1" kern="1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23,4</a:t>
                      </a:r>
                      <a:endParaRPr lang="ru-RU" sz="1800" i="1" kern="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41" marR="601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i="1" kern="1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17,3</a:t>
                      </a:r>
                      <a:endParaRPr lang="ru-RU" sz="1800" i="1" kern="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41" marR="601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78111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1452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485" y="162232"/>
            <a:ext cx="10544328" cy="1076633"/>
          </a:xfrm>
        </p:spPr>
        <p:txBody>
          <a:bodyPr>
            <a:noAutofit/>
          </a:bodyPr>
          <a:lstStyle/>
          <a:p>
            <a:r>
              <a:rPr lang="ru-RU" sz="3157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Общий </a:t>
            </a:r>
            <a:r>
              <a:rPr lang="ru-RU" sz="3157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индекс ИОС Калининградской области по компонентом ИОС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1860435"/>
              </p:ext>
            </p:extLst>
          </p:nvPr>
        </p:nvGraphicFramePr>
        <p:xfrm>
          <a:off x="1209368" y="1238868"/>
          <a:ext cx="8318090" cy="4100046"/>
        </p:xfrm>
        <a:graphic>
          <a:graphicData uri="http://schemas.openxmlformats.org/drawingml/2006/table">
            <a:tbl>
              <a:tblPr firstRow="1" firstCol="1" bandRow="1"/>
              <a:tblGrid>
                <a:gridCol w="408795">
                  <a:extLst>
                    <a:ext uri="{9D8B030D-6E8A-4147-A177-3AD203B41FA5}">
                      <a16:colId xmlns:a16="http://schemas.microsoft.com/office/drawing/2014/main" val="1845464435"/>
                    </a:ext>
                  </a:extLst>
                </a:gridCol>
                <a:gridCol w="4128344">
                  <a:extLst>
                    <a:ext uri="{9D8B030D-6E8A-4147-A177-3AD203B41FA5}">
                      <a16:colId xmlns:a16="http://schemas.microsoft.com/office/drawing/2014/main" val="1939965105"/>
                    </a:ext>
                  </a:extLst>
                </a:gridCol>
                <a:gridCol w="1260317">
                  <a:extLst>
                    <a:ext uri="{9D8B030D-6E8A-4147-A177-3AD203B41FA5}">
                      <a16:colId xmlns:a16="http://schemas.microsoft.com/office/drawing/2014/main" val="1019747985"/>
                    </a:ext>
                  </a:extLst>
                </a:gridCol>
                <a:gridCol w="1260317">
                  <a:extLst>
                    <a:ext uri="{9D8B030D-6E8A-4147-A177-3AD203B41FA5}">
                      <a16:colId xmlns:a16="http://schemas.microsoft.com/office/drawing/2014/main" val="511186265"/>
                    </a:ext>
                  </a:extLst>
                </a:gridCol>
                <a:gridCol w="1260317">
                  <a:extLst>
                    <a:ext uri="{9D8B030D-6E8A-4147-A177-3AD203B41FA5}">
                      <a16:colId xmlns:a16="http://schemas.microsoft.com/office/drawing/2014/main" val="121065592"/>
                    </a:ext>
                  </a:extLst>
                </a:gridCol>
              </a:tblGrid>
              <a:tr h="487083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800" kern="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41" marR="601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Компонент</a:t>
                      </a:r>
                      <a:endParaRPr lang="ru-RU" sz="1800" kern="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41" marR="601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ДОО</a:t>
                      </a:r>
                      <a:endParaRPr lang="ru-RU" sz="1800" kern="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41" marR="60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0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ООО</a:t>
                      </a:r>
                      <a:endParaRPr lang="ru-RU" sz="1800" kern="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41" marR="60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0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ПОО</a:t>
                      </a:r>
                      <a:endParaRPr lang="ru-RU" sz="1800" kern="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41" marR="60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301444"/>
                  </a:ext>
                </a:extLst>
              </a:tr>
              <a:tr h="48708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Индекс</a:t>
                      </a:r>
                      <a:endParaRPr lang="ru-RU" sz="1800" kern="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41" marR="60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Индекс</a:t>
                      </a:r>
                      <a:endParaRPr lang="ru-RU" sz="1800" kern="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41" marR="60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0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Индекс</a:t>
                      </a:r>
                      <a:endParaRPr lang="ru-RU" sz="1800" kern="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41" marR="60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0449253"/>
                  </a:ext>
                </a:extLst>
              </a:tr>
              <a:tr h="6904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 kern="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41" marR="60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Организационно - управленческий</a:t>
                      </a:r>
                      <a:endParaRPr lang="ru-RU" sz="1800" kern="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41" marR="60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0,52</a:t>
                      </a:r>
                      <a:endParaRPr lang="ru-RU" sz="1800" kern="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41" marR="60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0,50</a:t>
                      </a:r>
                      <a:endParaRPr lang="ru-RU" sz="1800" kern="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41" marR="60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0,52</a:t>
                      </a:r>
                      <a:endParaRPr lang="ru-RU" sz="1800" kern="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41" marR="60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8773718"/>
                  </a:ext>
                </a:extLst>
              </a:tr>
              <a:tr h="4870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800" kern="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41" marR="60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Программно</a:t>
                      </a:r>
                      <a:r>
                        <a:rPr lang="ru-RU" sz="1800" kern="1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- методический</a:t>
                      </a:r>
                      <a:endParaRPr lang="ru-RU" sz="1800" kern="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41" marR="60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0,44</a:t>
                      </a:r>
                      <a:endParaRPr lang="ru-RU" sz="1800" kern="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41" marR="60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0,52</a:t>
                      </a:r>
                      <a:endParaRPr lang="ru-RU" sz="1800" kern="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41" marR="60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0,46</a:t>
                      </a:r>
                      <a:endParaRPr lang="ru-RU" sz="1800" kern="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41" marR="60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5457213"/>
                  </a:ext>
                </a:extLst>
              </a:tr>
              <a:tr h="4870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800" kern="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41" marR="60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Предметно - пространственный</a:t>
                      </a:r>
                      <a:endParaRPr lang="ru-RU" sz="1800" kern="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41" marR="60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0,44</a:t>
                      </a:r>
                      <a:endParaRPr lang="ru-RU" sz="1800" kern="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41" marR="60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0,56</a:t>
                      </a:r>
                      <a:endParaRPr lang="ru-RU" sz="1800" kern="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41" marR="60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0,56</a:t>
                      </a:r>
                      <a:endParaRPr lang="ru-RU" sz="1800" kern="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41" marR="60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3379836"/>
                  </a:ext>
                </a:extLst>
              </a:tr>
              <a:tr h="4870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800" kern="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41" marR="60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Информационный</a:t>
                      </a:r>
                      <a:endParaRPr lang="ru-RU" sz="1800" kern="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41" marR="60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0,54</a:t>
                      </a:r>
                      <a:endParaRPr lang="ru-RU" sz="1800" kern="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41" marR="60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0,55</a:t>
                      </a:r>
                      <a:endParaRPr lang="ru-RU" sz="1800" kern="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41" marR="60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0,53</a:t>
                      </a:r>
                      <a:endParaRPr lang="ru-RU" sz="1800" kern="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41" marR="60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6540258"/>
                  </a:ext>
                </a:extLst>
              </a:tr>
              <a:tr h="4870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800" kern="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41" marR="60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Социальный</a:t>
                      </a:r>
                      <a:endParaRPr lang="ru-RU" sz="1800" kern="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41" marR="60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0,46</a:t>
                      </a:r>
                      <a:endParaRPr lang="ru-RU" sz="1800" kern="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41" marR="60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0,55</a:t>
                      </a:r>
                      <a:endParaRPr lang="ru-RU" sz="1800" kern="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41" marR="60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0,63</a:t>
                      </a:r>
                      <a:endParaRPr lang="ru-RU" sz="1800" kern="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41" marR="60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6097461"/>
                  </a:ext>
                </a:extLst>
              </a:tr>
              <a:tr h="4870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kern="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41" marR="60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Общий индекс региона</a:t>
                      </a:r>
                      <a:endParaRPr lang="ru-RU" sz="1800" kern="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41" marR="601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00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0,54</a:t>
                      </a:r>
                      <a:endParaRPr lang="ru-RU" sz="1800" b="1" kern="100" dirty="0">
                        <a:solidFill>
                          <a:srgbClr val="FF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41" marR="601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0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0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3305426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106130" y="5442155"/>
            <a:ext cx="92914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Калининградская область попала в 1 квартиль , позиция – 4. </a:t>
            </a:r>
          </a:p>
          <a:p>
            <a:r>
              <a:rPr lang="ru-RU" dirty="0" smtClean="0"/>
              <a:t>Индекс ИОС ДОО – 0,5, ИОС ООО – 0,54, ИОС ПОО – 0,54.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106130" y="6459794"/>
            <a:ext cx="92914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 результатам </a:t>
            </a:r>
            <a:r>
              <a:rPr lang="ru-RU" dirty="0" err="1" smtClean="0"/>
              <a:t>квартильного</a:t>
            </a:r>
            <a:r>
              <a:rPr lang="ru-RU" dirty="0" smtClean="0"/>
              <a:t> анализа значение индекса ООО</a:t>
            </a:r>
          </a:p>
          <a:p>
            <a:r>
              <a:rPr lang="ru-RU" dirty="0" smtClean="0"/>
              <a:t>На базовом уровне – нет, продвинутый – 42,9 </a:t>
            </a:r>
            <a:r>
              <a:rPr lang="en-US" dirty="0" smtClean="0"/>
              <a:t>%</a:t>
            </a:r>
            <a:r>
              <a:rPr lang="ru-RU" dirty="0" smtClean="0"/>
              <a:t>, высокий – 57,1 </a:t>
            </a:r>
            <a:r>
              <a:rPr lang="en-US" dirty="0" smtClean="0"/>
              <a:t>%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7555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5062" y="162232"/>
            <a:ext cx="9221689" cy="575187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Организационно-управленческий компонент ИОС ООО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Объект 5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166" y="737419"/>
            <a:ext cx="4729034" cy="387882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8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3253" y="4506759"/>
            <a:ext cx="7219599" cy="305291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5220929" y="737419"/>
            <a:ext cx="5321923" cy="230832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fontAlgn="t"/>
            <a:r>
              <a:rPr lang="ru-RU" dirty="0" smtClean="0"/>
              <a:t>Кол-во </a:t>
            </a:r>
            <a:r>
              <a:rPr lang="ru-RU" dirty="0"/>
              <a:t>обучающихся с ОВЗ на 1 </a:t>
            </a:r>
            <a:r>
              <a:rPr lang="ru-RU" dirty="0" smtClean="0"/>
              <a:t>специалиста (чел)</a:t>
            </a:r>
            <a:endParaRPr lang="ru-RU" dirty="0"/>
          </a:p>
          <a:p>
            <a:pPr fontAlgn="t"/>
            <a:r>
              <a:rPr lang="ru-RU" dirty="0" smtClean="0"/>
              <a:t>педагог-психолог - 23,76</a:t>
            </a:r>
            <a:endParaRPr lang="ru-RU" dirty="0"/>
          </a:p>
          <a:p>
            <a:pPr fontAlgn="t"/>
            <a:r>
              <a:rPr lang="ru-RU" dirty="0" smtClean="0"/>
              <a:t>учитель-логопед- 38,54</a:t>
            </a:r>
            <a:endParaRPr lang="ru-RU" dirty="0"/>
          </a:p>
          <a:p>
            <a:pPr fontAlgn="t"/>
            <a:r>
              <a:rPr lang="ru-RU" dirty="0" smtClean="0"/>
              <a:t>учитель-дефектолог- 43,53</a:t>
            </a:r>
            <a:endParaRPr lang="ru-RU" dirty="0"/>
          </a:p>
          <a:p>
            <a:pPr fontAlgn="t"/>
            <a:r>
              <a:rPr lang="ru-RU" dirty="0"/>
              <a:t>социальный </a:t>
            </a:r>
            <a:r>
              <a:rPr lang="ru-RU" dirty="0" smtClean="0"/>
              <a:t>педагог- 41,04</a:t>
            </a:r>
            <a:endParaRPr lang="ru-RU" dirty="0"/>
          </a:p>
          <a:p>
            <a:pPr fontAlgn="t"/>
            <a:r>
              <a:rPr lang="ru-RU" dirty="0" err="1" smtClean="0"/>
              <a:t>Тьютор</a:t>
            </a:r>
            <a:r>
              <a:rPr lang="ru-RU" dirty="0" smtClean="0"/>
              <a:t>- 143,64</a:t>
            </a:r>
            <a:endParaRPr lang="ru-RU" dirty="0"/>
          </a:p>
          <a:p>
            <a:pPr fontAlgn="t"/>
            <a:r>
              <a:rPr lang="ru-RU" dirty="0"/>
              <a:t>ассистент, </a:t>
            </a:r>
            <a:r>
              <a:rPr lang="ru-RU" dirty="0" smtClean="0"/>
              <a:t>помощник- 0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26466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68710" y="5927120"/>
            <a:ext cx="4454014" cy="10641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105" dirty="0"/>
              <a:t>Доля ОО, заключивших договора </a:t>
            </a:r>
            <a:r>
              <a:rPr lang="ru-RU" sz="2105" dirty="0" smtClean="0"/>
              <a:t>о</a:t>
            </a:r>
          </a:p>
          <a:p>
            <a:pPr algn="ctr"/>
            <a:r>
              <a:rPr lang="ru-RU" sz="2105" dirty="0" smtClean="0"/>
              <a:t> </a:t>
            </a:r>
            <a:r>
              <a:rPr lang="ru-RU" sz="2105" dirty="0"/>
              <a:t>сотрудничестве с различными организациями %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710" y="453250"/>
            <a:ext cx="4085303" cy="522488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6104" y="453248"/>
            <a:ext cx="5314941" cy="522488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5810864" y="6017342"/>
            <a:ext cx="46899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/>
              <a:t>Доля ОО, взаимодействующих с другими организациям по различным направлениям %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8934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1" y="5664685"/>
            <a:ext cx="10691813" cy="740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105" dirty="0"/>
              <a:t>Доля ОО, создавших организационные возможности для вовлечения родителей в образовательный процесс %</a:t>
            </a:r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34929" y="324465"/>
            <a:ext cx="5456903" cy="534022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779789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1866"/>
            <a:ext cx="10448809" cy="5877455"/>
          </a:xfrm>
        </p:spPr>
      </p:pic>
    </p:spTree>
    <p:extLst>
      <p:ext uri="{BB962C8B-B14F-4D97-AF65-F5344CB8AC3E}">
        <p14:creationId xmlns:p14="http://schemas.microsoft.com/office/powerpoint/2010/main" val="4578111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D88D5AC6-8131-8D21-F338-3C5DFF44B342}"/>
              </a:ext>
            </a:extLst>
          </p:cNvPr>
          <p:cNvSpPr/>
          <p:nvPr/>
        </p:nvSpPr>
        <p:spPr>
          <a:xfrm>
            <a:off x="237284" y="339271"/>
            <a:ext cx="224382" cy="537346"/>
          </a:xfrm>
          <a:prstGeom prst="roundRect">
            <a:avLst>
              <a:gd name="adj" fmla="val 14806"/>
            </a:avLst>
          </a:prstGeom>
          <a:solidFill>
            <a:srgbClr val="0062A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79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7DDF9D-066F-F9C5-EC6B-75207D90C938}"/>
              </a:ext>
            </a:extLst>
          </p:cNvPr>
          <p:cNvSpPr txBox="1"/>
          <p:nvPr/>
        </p:nvSpPr>
        <p:spPr>
          <a:xfrm>
            <a:off x="567647" y="284778"/>
            <a:ext cx="6665359" cy="7903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363755">
              <a:lnSpc>
                <a:spcPct val="80000"/>
              </a:lnSpc>
            </a:pP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</a:rPr>
              <a:t>Светлана Владимировна Алёхина</a:t>
            </a:r>
            <a:r>
              <a:rPr lang="ru-RU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endParaRPr lang="en-US" sz="2800" dirty="0">
              <a:solidFill>
                <a:schemeClr val="accent5">
                  <a:lumMod val="75000"/>
                </a:schemeClr>
              </a:solidFill>
            </a:endParaRPr>
          </a:p>
          <a:p>
            <a:pPr defTabSz="363755">
              <a:lnSpc>
                <a:spcPct val="80000"/>
              </a:lnSpc>
            </a:pP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alehinasv@mgppu.ru</a:t>
            </a:r>
            <a:endParaRPr lang="ru-RU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3CA47E-E8DD-1591-95A6-8500C321B267}"/>
              </a:ext>
            </a:extLst>
          </p:cNvPr>
          <p:cNvSpPr txBox="1"/>
          <p:nvPr/>
        </p:nvSpPr>
        <p:spPr>
          <a:xfrm>
            <a:off x="390525" y="1298910"/>
            <a:ext cx="6102350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ru-RU" sz="2000" dirty="0">
                <a:hlinkClick r:id="rId2"/>
              </a:rPr>
              <a:t>http://lish.mgppu.ru</a:t>
            </a:r>
            <a:r>
              <a:rPr lang="ru-RU" altLang="ru-RU" sz="2000" dirty="0"/>
              <a:t> </a:t>
            </a:r>
            <a:br>
              <a:rPr lang="ru-RU" altLang="ru-RU" sz="2000" dirty="0"/>
            </a:br>
            <a:r>
              <a:rPr lang="ru-RU" altLang="ru-RU" dirty="0"/>
              <a:t>сайт конкурса «Лучшая инклюзивная школа»</a:t>
            </a:r>
            <a:endParaRPr lang="ru-RU" sz="2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5C494B8-88CA-87B4-94EE-10C20F55372F}"/>
              </a:ext>
            </a:extLst>
          </p:cNvPr>
          <p:cNvSpPr txBox="1"/>
          <p:nvPr/>
        </p:nvSpPr>
        <p:spPr>
          <a:xfrm>
            <a:off x="5337697" y="1298910"/>
            <a:ext cx="494892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ru-RU" altLang="ru-RU" sz="2000" dirty="0">
                <a:hlinkClick r:id="rId3"/>
              </a:rPr>
              <a:t>http://www.inclusive-edu.ru</a:t>
            </a:r>
            <a:r>
              <a:rPr lang="ru-RU" altLang="ru-RU" sz="2000" dirty="0"/>
              <a:t> </a:t>
            </a:r>
            <a:endParaRPr lang="ru-RU" altLang="ru-RU" sz="2000" dirty="0" smtClean="0"/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ru-RU" altLang="ru-RU" sz="2000" dirty="0" smtClean="0"/>
              <a:t>Федеральный центр по развитию инклюзивного общего и дополнительного образования</a:t>
            </a:r>
            <a:endParaRPr lang="ru-RU" altLang="ru-RU" sz="2000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AE147E2-C768-6BF7-B631-927749F59A4A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67647" y="2846135"/>
            <a:ext cx="3266934" cy="326693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06B6C75-13A9-B0D1-1447-A3611C107C5B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782746" y="2846135"/>
            <a:ext cx="3272763" cy="3272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4098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5062" y="402483"/>
            <a:ext cx="9221689" cy="2193233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ФЕДЕРАЛЬНЫЙ ЦЕНТР ПО РАЗВИТИЮ ИНКЛЮЗИВНОГО ОБЩЕГО И ДОПОЛНИТЕЛЬНОГО ОБРАЗОВАНИЯ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https://www.inclusive-edu.ru/</a:t>
            </a:r>
            <a:r>
              <a:rPr lang="en-US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frc.inedu@yandex.ru</a:t>
            </a:r>
            <a: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5061" y="2020529"/>
            <a:ext cx="9221689" cy="5539146"/>
          </a:xfrm>
        </p:spPr>
        <p:txBody>
          <a:bodyPr>
            <a:normAutofit/>
          </a:bodyPr>
          <a:lstStyle/>
          <a:p>
            <a:pPr marL="0" indent="0" algn="ctr">
              <a:lnSpc>
                <a:spcPct val="80000"/>
              </a:lnSpc>
              <a:buNone/>
            </a:pPr>
            <a:r>
              <a:rPr lang="ru-RU" altLang="ru-RU" sz="18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ФЦИО </a:t>
            </a:r>
            <a:r>
              <a:rPr lang="ru-RU" altLang="ru-RU" sz="1800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создан по приказу </a:t>
            </a:r>
            <a:r>
              <a:rPr lang="ru-RU" altLang="ru-RU" sz="1800" b="1" dirty="0" err="1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Минпросвещения</a:t>
            </a:r>
            <a:r>
              <a:rPr lang="ru-RU" altLang="ru-RU" sz="1800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России от 17 января 2023 г.  № 27 в целях </a:t>
            </a:r>
            <a:r>
              <a:rPr lang="ru-RU" sz="1800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экспертно-консультационного и </a:t>
            </a:r>
            <a:r>
              <a:rPr lang="ru-RU" sz="18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научно-методического </a:t>
            </a:r>
            <a:r>
              <a:rPr lang="ru-RU" sz="1800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сопровождения развития системы инклюзивного общего и </a:t>
            </a:r>
            <a:r>
              <a:rPr lang="ru-RU" sz="18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дополнительного образования в </a:t>
            </a:r>
            <a:r>
              <a:rPr lang="ru-RU" sz="1800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субъектах Российской Федерации.</a:t>
            </a:r>
            <a:endParaRPr lang="ru-RU" altLang="ru-RU" sz="18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80000"/>
              </a:lnSpc>
            </a:pP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lnSpc>
                <a:spcPct val="91720"/>
              </a:lnSpc>
              <a:buClr>
                <a:srgbClr val="35295F"/>
              </a:buClr>
              <a:buSzPts val="4500"/>
              <a:buNone/>
            </a:pPr>
            <a:r>
              <a:rPr lang="ru-RU" altLang="ru-RU" sz="3200" b="1" dirty="0">
                <a:solidFill>
                  <a:schemeClr val="accent5">
                    <a:lumMod val="75000"/>
                  </a:schemeClr>
                </a:solidFill>
                <a:ea typeface="ＭＳ Ｐゴシック" charset="-128"/>
              </a:rPr>
              <a:t>МЕЖВЕДОМСТВЕННЫЙ КОМПЛЕКСНЫЙ ПЛАН мероприятий по развитию инклюзивного общего и дополнительного образования, детского отдыха, созданию специальных условий для обучающихся с инвалидностью, с ограниченными возможностями здоровья на долгосрочный период </a:t>
            </a:r>
            <a:br>
              <a:rPr lang="ru-RU" altLang="ru-RU" sz="3200" b="1" dirty="0">
                <a:solidFill>
                  <a:schemeClr val="accent5">
                    <a:lumMod val="75000"/>
                  </a:schemeClr>
                </a:solidFill>
                <a:ea typeface="ＭＳ Ｐゴシック" charset="-128"/>
              </a:rPr>
            </a:br>
            <a:r>
              <a:rPr lang="ru-RU" altLang="ru-RU" sz="3200" b="1" dirty="0">
                <a:solidFill>
                  <a:schemeClr val="accent5">
                    <a:lumMod val="75000"/>
                  </a:schemeClr>
                </a:solidFill>
                <a:ea typeface="ＭＳ Ｐゴシック" charset="-128"/>
              </a:rPr>
              <a:t>(до 2030 года) </a:t>
            </a:r>
          </a:p>
          <a:p>
            <a:endParaRPr lang="ru-RU" dirty="0"/>
          </a:p>
        </p:txBody>
      </p:sp>
      <p:pic>
        <p:nvPicPr>
          <p:cNvPr id="4" name="Рисунок 7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026" y="163431"/>
            <a:ext cx="1375012" cy="478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997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63671"/>
            <a:ext cx="10527403" cy="4112266"/>
          </a:xfrm>
        </p:spPr>
      </p:pic>
    </p:spTree>
    <p:extLst>
      <p:ext uri="{BB962C8B-B14F-4D97-AF65-F5344CB8AC3E}">
        <p14:creationId xmlns:p14="http://schemas.microsoft.com/office/powerpoint/2010/main" val="20888807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836381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</a:rPr>
              <a:t>Модель   «Инклюзивная образовательная организация – </a:t>
            </a:r>
            <a:br>
              <a:rPr lang="ru-RU" sz="24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</a:rPr>
              <a:t>                    образовательная организация для всех» </a:t>
            </a:r>
            <a:br>
              <a:rPr lang="ru-RU" sz="24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</a:rPr>
              <a:t>                    (МКП, 2022-2024 </a:t>
            </a:r>
            <a:r>
              <a:rPr lang="ru-RU" sz="2400" b="1" dirty="0" err="1" smtClean="0">
                <a:solidFill>
                  <a:schemeClr val="accent5">
                    <a:lumMod val="75000"/>
                  </a:schemeClr>
                </a:solidFill>
              </a:rPr>
              <a:t>г.г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</a:rPr>
              <a:t>., апробация и внедрение.)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5062" y="1238866"/>
            <a:ext cx="9221689" cy="2684206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/>
              <a:t>Инклюзивная образовательная организация – это образовательная организация, осуществляющая образовательную деятельность по образовательным программам, в том числе адаптированным, обладающая совокупностью образовательных условий включения в единую среду обучения и воспитания каждого обучающегося, находящегося в общей системе образования, независимо </a:t>
            </a:r>
            <a:r>
              <a:rPr lang="ru-RU" sz="1800" dirty="0" smtClean="0"/>
              <a:t>от </a:t>
            </a:r>
            <a:r>
              <a:rPr lang="ru-RU" sz="1800" dirty="0"/>
              <a:t>его физических, психических, интеллектуальных, культурно-этнических, языковых и иных особенностей, имеющая целостную систему управления </a:t>
            </a:r>
            <a:r>
              <a:rPr lang="ru-RU" sz="1800" dirty="0" smtClean="0"/>
              <a:t>и </a:t>
            </a:r>
            <a:r>
              <a:rPr lang="ru-RU" sz="1800" dirty="0"/>
              <a:t>контроля за реализацией права каждого обучающегося на качество и доступность образования с учетом его индивидуальных особенностей и особых образовательных потребностей (далее – инклюзивная образовательная организация</a:t>
            </a:r>
            <a:r>
              <a:rPr lang="ru-RU" sz="1800" dirty="0" smtClean="0"/>
              <a:t>).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35062" y="4343400"/>
            <a:ext cx="9221689" cy="258532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/>
              <a:t>В идее организации инклюзивного образовательного процесса лежит </a:t>
            </a:r>
            <a:r>
              <a:rPr lang="ru-RU" b="1" dirty="0"/>
              <a:t>модель универсального дизайна</a:t>
            </a:r>
            <a:r>
              <a:rPr lang="ru-RU" dirty="0"/>
              <a:t>, ориентированного на удовлетворение образовательных потребностей всех обучающихся в равной мере, где все объекты образовательного пространства становятся доступными для всех учеников. </a:t>
            </a:r>
          </a:p>
          <a:p>
            <a:r>
              <a:rPr lang="ru-RU" dirty="0"/>
              <a:t>Создание универсального дизайна для обучения должно дополняться разработкой индивидуальных учебных планов и индивидуальных образовательных маршрутов для оптимального удовлетворения образовательных потребностей </a:t>
            </a:r>
            <a:r>
              <a:rPr lang="ru-RU" dirty="0" smtClean="0"/>
              <a:t>и </a:t>
            </a:r>
            <a:r>
              <a:rPr lang="ru-RU" dirty="0"/>
              <a:t>учета интересов отдельных обучающихся.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2586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94B8BD-7229-4C45-8B26-D83B1555D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035" y="402484"/>
            <a:ext cx="9203716" cy="552257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chemeClr val="accent1"/>
                </a:solidFill>
                <a:latin typeface="+mn-lt"/>
              </a:rPr>
              <a:t>Универсальный дизайн в образовании:</a:t>
            </a:r>
            <a:r>
              <a:rPr lang="en-US" sz="3600" b="1" dirty="0">
                <a:solidFill>
                  <a:schemeClr val="accent1"/>
                </a:solidFill>
                <a:latin typeface="+mn-lt"/>
              </a:rPr>
              <a:t> </a:t>
            </a:r>
            <a:r>
              <a:rPr lang="ru-RU" sz="3600" b="1" dirty="0">
                <a:solidFill>
                  <a:schemeClr val="accent1"/>
                </a:solidFill>
                <a:latin typeface="+mn-lt"/>
              </a:rPr>
              <a:t>принципы </a:t>
            </a:r>
            <a:r>
              <a:rPr lang="ru-RU" sz="3600" b="1" dirty="0">
                <a:solidFill>
                  <a:schemeClr val="accent1"/>
                </a:solidFill>
              </a:rPr>
              <a:t>(</a:t>
            </a:r>
            <a:r>
              <a:rPr lang="en-US" sz="3600" b="1" dirty="0">
                <a:solidFill>
                  <a:schemeClr val="accent1"/>
                </a:solidFill>
              </a:rPr>
              <a:t>Connell B.R. et al., 1997</a:t>
            </a:r>
            <a:r>
              <a:rPr lang="ru-RU" sz="3600" b="1" dirty="0">
                <a:solidFill>
                  <a:schemeClr val="accent1"/>
                </a:solidFill>
              </a:rPr>
              <a:t>)</a:t>
            </a:r>
            <a:endParaRPr lang="ru-RU" sz="3600" i="1" dirty="0">
              <a:solidFill>
                <a:schemeClr val="accent1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2504351-95D5-7F48-AA60-B82948E6A0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69894"/>
            <a:ext cx="10117394" cy="374132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sz="2800" b="1" dirty="0"/>
              <a:t> </a:t>
            </a:r>
            <a:r>
              <a:rPr lang="ru-RU" sz="3000" b="1" dirty="0"/>
              <a:t>1.Равенство в использовании </a:t>
            </a:r>
            <a:r>
              <a:rPr lang="ru-RU" sz="3000" dirty="0"/>
              <a:t>(личная неприкосновенность, избегание выделения групп и стигм )</a:t>
            </a:r>
          </a:p>
          <a:p>
            <a:pPr marL="0" indent="0">
              <a:buNone/>
            </a:pPr>
            <a:r>
              <a:rPr lang="ru-RU" sz="3000" b="1" dirty="0"/>
              <a:t>2.Гибкость в использовании </a:t>
            </a:r>
            <a:r>
              <a:rPr lang="ru-RU" sz="3000" dirty="0"/>
              <a:t>(вариативность выбора получения и репрезентации знаний)</a:t>
            </a:r>
          </a:p>
          <a:p>
            <a:pPr marL="0" indent="0">
              <a:buNone/>
            </a:pPr>
            <a:r>
              <a:rPr lang="ru-RU" sz="3000" b="1" dirty="0"/>
              <a:t>3.Простой и интуитивно понятный дизайн</a:t>
            </a:r>
            <a:r>
              <a:rPr lang="ru-RU" sz="3000" dirty="0"/>
              <a:t> (учет различных уровней грамотности и языковых знаний)</a:t>
            </a:r>
          </a:p>
          <a:p>
            <a:pPr marL="0" indent="0">
              <a:buNone/>
            </a:pPr>
            <a:r>
              <a:rPr lang="ru-RU" sz="3000" b="1" dirty="0"/>
              <a:t>4.Легко воспринимаемая информация </a:t>
            </a:r>
            <a:r>
              <a:rPr lang="ru-RU" sz="3000" dirty="0"/>
              <a:t>(структурированное обучение)</a:t>
            </a:r>
            <a:endParaRPr lang="ru-RU" sz="3000" b="1" dirty="0"/>
          </a:p>
          <a:p>
            <a:pPr marL="0" indent="0">
              <a:buNone/>
            </a:pPr>
            <a:r>
              <a:rPr lang="ru-RU" sz="3000" b="1" dirty="0"/>
              <a:t>5.Допустимость ошибки</a:t>
            </a:r>
            <a:r>
              <a:rPr lang="ru-RU" sz="3000" dirty="0"/>
              <a:t> (сведение к минимуму опасности или негативных последствий) </a:t>
            </a:r>
            <a:endParaRPr lang="ru-RU" sz="3000" b="1" dirty="0"/>
          </a:p>
          <a:p>
            <a:pPr marL="0" indent="0">
              <a:buNone/>
            </a:pPr>
            <a:r>
              <a:rPr lang="ru-RU" sz="3000" b="1" dirty="0"/>
              <a:t>6. Адаптация материала под необходимое и достаточное физическое и ментальное усилие</a:t>
            </a:r>
            <a:r>
              <a:rPr lang="ru-RU" sz="3000" dirty="0"/>
              <a:t> (щадящий и поддерживающий режим работы)</a:t>
            </a:r>
            <a:endParaRPr lang="ru-RU" sz="3000" b="1" dirty="0"/>
          </a:p>
          <a:p>
            <a:pPr marL="0" indent="0">
              <a:buNone/>
            </a:pPr>
            <a:r>
              <a:rPr lang="ru-RU" sz="3000" b="1" dirty="0"/>
              <a:t>7.Размер и пространство для доступа и использования</a:t>
            </a:r>
            <a:r>
              <a:rPr lang="ru-RU" sz="3000" dirty="0"/>
              <a:t> (место для использования вспомогательных средств или сопровождающего)</a:t>
            </a:r>
            <a:r>
              <a:rPr lang="ru-RU" sz="3000" b="1" dirty="0"/>
              <a:t> </a:t>
            </a:r>
            <a:endParaRPr lang="ru-RU" sz="3000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843549" y="5440910"/>
            <a:ext cx="8583561" cy="175432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/>
              <a:t>Модель и технология универсального дизайна обучения в условиях разнообразия образовательных потребностей обучающихся в начальной школе : методические рекомендации для учителей, специалистов психолого-педагогического сопровождения и методистов образовательных организаций / авт. </a:t>
            </a:r>
            <a:r>
              <a:rPr lang="ru-RU" dirty="0" err="1"/>
              <a:t>колл</a:t>
            </a:r>
            <a:r>
              <a:rPr lang="ru-RU" dirty="0"/>
              <a:t>. ; гл. ред. С. В. Алехина. — М. : МГППУ, 2020. — 176 с. — URL: </a:t>
            </a:r>
            <a:r>
              <a:rPr lang="ru-RU" dirty="0">
                <a:hlinkClick r:id="rId2"/>
              </a:rPr>
              <a:t>http://psychlib.ru/inc/absid.php?absid=399448</a:t>
            </a:r>
            <a:r>
              <a:rPr lang="ru-RU" dirty="0"/>
              <a:t> (дата обращения: 23.02.2021).</a:t>
            </a:r>
          </a:p>
        </p:txBody>
      </p:sp>
      <p:sp>
        <p:nvSpPr>
          <p:cNvPr id="5" name="Выноска со стрелкой вправо 4"/>
          <p:cNvSpPr/>
          <p:nvPr/>
        </p:nvSpPr>
        <p:spPr>
          <a:xfrm>
            <a:off x="576054" y="5860873"/>
            <a:ext cx="914400" cy="914400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33602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2618" y="402484"/>
            <a:ext cx="9444133" cy="595043"/>
          </a:xfrm>
        </p:spPr>
        <p:txBody>
          <a:bodyPr>
            <a:normAutofit fontScale="90000"/>
          </a:bodyPr>
          <a:lstStyle/>
          <a:p>
            <a:r>
              <a:rPr lang="ru-RU" sz="2000" b="1" dirty="0">
                <a:solidFill>
                  <a:schemeClr val="accent5">
                    <a:lumMod val="75000"/>
                  </a:schemeClr>
                </a:solidFill>
              </a:rPr>
              <a:t>Модель   «Инклюзивная образовательная организация – </a:t>
            </a:r>
            <a:br>
              <a:rPr lang="ru-RU" sz="20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</a:rPr>
              <a:t>                    образовательная организация для всех»</a:t>
            </a:r>
            <a:endParaRPr lang="ru-RU" sz="2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2618" y="1233055"/>
            <a:ext cx="10016837" cy="472529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/>
              <a:t>Инклюзивный образовательный процесс основывается на выстраивании </a:t>
            </a:r>
            <a:r>
              <a:rPr lang="ru-RU" b="1" dirty="0"/>
              <a:t>индивидуальных образовательных маршрутов. </a:t>
            </a:r>
            <a:endParaRPr lang="ru-RU" b="1" dirty="0" smtClean="0"/>
          </a:p>
          <a:p>
            <a:pPr marL="0" indent="0">
              <a:buNone/>
            </a:pPr>
            <a:r>
              <a:rPr lang="ru-RU" dirty="0"/>
              <a:t>Эффективным механизмом построения индивидуальных образовательных маршрутов является психолого-педагогический консилиум, который обеспечивает взаимодействие педагогов и позволяет определить актуальные для обучающегося задачи сопровождения на определенный период </a:t>
            </a:r>
            <a:r>
              <a:rPr lang="ru-RU" dirty="0" smtClean="0"/>
              <a:t>времени</a:t>
            </a:r>
            <a:r>
              <a:rPr lang="is-IS" dirty="0" smtClean="0"/>
              <a:t>…</a:t>
            </a: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Для </a:t>
            </a:r>
            <a:r>
              <a:rPr lang="ru-RU" dirty="0"/>
              <a:t>каждого обучающегося обеспечиваются оптимальные условия получения образования, отвечающие </a:t>
            </a:r>
            <a:r>
              <a:rPr lang="ru-RU" b="1" dirty="0" smtClean="0"/>
              <a:t>его </a:t>
            </a:r>
            <a:r>
              <a:rPr lang="ru-RU" b="1" dirty="0"/>
              <a:t>образовательным потребностям. </a:t>
            </a:r>
            <a:r>
              <a:rPr lang="ru-RU" dirty="0"/>
              <a:t>Это </a:t>
            </a:r>
            <a:r>
              <a:rPr lang="ru-RU" dirty="0" smtClean="0"/>
              <a:t>достигается:</a:t>
            </a:r>
          </a:p>
          <a:p>
            <a:pPr>
              <a:buFont typeface="Wingdings" charset="2"/>
              <a:buChar char="§"/>
            </a:pPr>
            <a:r>
              <a:rPr lang="ru-RU" dirty="0" smtClean="0"/>
              <a:t> </a:t>
            </a:r>
            <a:r>
              <a:rPr lang="ru-RU" dirty="0"/>
              <a:t>гибкостью подхода </a:t>
            </a:r>
            <a:r>
              <a:rPr lang="ru-RU" dirty="0" smtClean="0"/>
              <a:t>к </a:t>
            </a:r>
            <a:r>
              <a:rPr lang="ru-RU" dirty="0"/>
              <a:t>вариативности обучения и реализации образовательных моделей, </a:t>
            </a:r>
            <a:endParaRPr lang="ru-RU" dirty="0" smtClean="0"/>
          </a:p>
          <a:p>
            <a:pPr>
              <a:buFont typeface="Wingdings" charset="2"/>
              <a:buChar char="§"/>
            </a:pPr>
            <a:r>
              <a:rPr lang="ru-RU" dirty="0" smtClean="0"/>
              <a:t>дифференциации </a:t>
            </a:r>
            <a:r>
              <a:rPr lang="ru-RU" dirty="0"/>
              <a:t>психолого-педагогического и социального сопровождения, </a:t>
            </a:r>
            <a:endParaRPr lang="ru-RU" dirty="0" smtClean="0"/>
          </a:p>
          <a:p>
            <a:pPr>
              <a:buFont typeface="Wingdings" charset="2"/>
              <a:buChar char="§"/>
            </a:pPr>
            <a:r>
              <a:rPr lang="ru-RU" dirty="0" smtClean="0"/>
              <a:t>индивидуализации </a:t>
            </a:r>
            <a:r>
              <a:rPr lang="ru-RU" dirty="0"/>
              <a:t>содержания образования (содержания программ, образовательных результатов, учебных планов, образовательных технологий).</a:t>
            </a:r>
          </a:p>
          <a:p>
            <a:endParaRPr lang="ru-RU" dirty="0"/>
          </a:p>
        </p:txBody>
      </p:sp>
      <p:sp>
        <p:nvSpPr>
          <p:cNvPr id="4" name="Выноска со стрелкой вправо 3"/>
          <p:cNvSpPr/>
          <p:nvPr/>
        </p:nvSpPr>
        <p:spPr>
          <a:xfrm>
            <a:off x="654516" y="5958348"/>
            <a:ext cx="914400" cy="914400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710813" y="5751872"/>
            <a:ext cx="8245937" cy="1200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/>
              <a:t>Технологии разработки индивидуального образовательного маршрута для обучающихся с ограниченными возможностями здоровья: методические рекомендации / авт. </a:t>
            </a:r>
            <a:r>
              <a:rPr lang="ru-RU" dirty="0" err="1"/>
              <a:t>колл</a:t>
            </a:r>
            <a:r>
              <a:rPr lang="ru-RU" dirty="0"/>
              <a:t>. ; рук. авт. </a:t>
            </a:r>
            <a:r>
              <a:rPr lang="ru-RU" dirty="0" err="1"/>
              <a:t>колл</a:t>
            </a:r>
            <a:r>
              <a:rPr lang="ru-RU" dirty="0"/>
              <a:t>. Е.В. Самсонова. – М. : МГППУ, 2020. ‒ 192с. — URL: </a:t>
            </a:r>
            <a:r>
              <a:rPr lang="ru-RU" dirty="0">
                <a:hlinkClick r:id="rId2"/>
              </a:rPr>
              <a:t>http://www.psychlib.ru/inc/absid.php?absid=396645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86929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5062" y="402483"/>
            <a:ext cx="9221689" cy="590294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</a:rPr>
              <a:t>"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О внесении изменений 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</a:rPr>
              <a:t>в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Федеральный закон "Об образовании в Российской Федерации"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5062" y="1136469"/>
            <a:ext cx="9221689" cy="5672489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Законопроектом </a:t>
            </a:r>
            <a:r>
              <a:rPr lang="ru-RU" dirty="0"/>
              <a:t>предлагается дополнить категорию обучающихся, нуждающихся в создании специальных условий для получения образования, инвалидами (детьми-инвалидами), одновременно определяя механизм создания для них специальных условий – на основании рекомендаций психолого-медико-педагогической комиссии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предусматривает </a:t>
            </a:r>
            <a:r>
              <a:rPr lang="ru-RU" dirty="0"/>
              <a:t>обязательность создания на базе центров психолого-педагогической, медицинской и социальной помощи психолого-медико-педагогических комиссий</a:t>
            </a:r>
            <a:r>
              <a:rPr lang="ru-RU" dirty="0" smtClean="0"/>
              <a:t>.</a:t>
            </a:r>
          </a:p>
          <a:p>
            <a:r>
              <a:rPr lang="ru-RU" dirty="0"/>
              <a:t>предлагается установить типовой порядок оказания такой помощи, включающий типовой порядок деятельности центров психолого-педагогической, медицинской и социальной помощи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/>
              <a:t>предлагается обязать образовательные организаций создавать специальные условия для получения образования указанными обучающимися </a:t>
            </a:r>
            <a:endParaRPr lang="ru-RU" dirty="0" smtClean="0"/>
          </a:p>
          <a:p>
            <a:r>
              <a:rPr lang="ru-RU" dirty="0"/>
              <a:t>предусматривается определение </a:t>
            </a:r>
            <a:r>
              <a:rPr lang="ru-RU" dirty="0" smtClean="0"/>
              <a:t> </a:t>
            </a:r>
            <a:r>
              <a:rPr lang="ru-RU" dirty="0"/>
              <a:t>категории обучающихся с умственной отсталостью </a:t>
            </a:r>
            <a:r>
              <a:rPr lang="ru-RU" dirty="0" smtClean="0"/>
              <a:t>с </a:t>
            </a:r>
            <a:r>
              <a:rPr lang="ru-RU" dirty="0"/>
              <a:t>точки зрения наличия у обучающихся нарушений интеллекта (познавательной деятельности) </a:t>
            </a:r>
            <a:endParaRPr lang="ru-RU" dirty="0" smtClean="0"/>
          </a:p>
          <a:p>
            <a:r>
              <a:rPr lang="ru-RU" dirty="0" smtClean="0"/>
              <a:t>расширить </a:t>
            </a:r>
            <a:r>
              <a:rPr lang="ru-RU" dirty="0"/>
              <a:t>перечень специальных условий организации образования обучающихся с ОВЗ, с инвалидностью введением </a:t>
            </a:r>
            <a:r>
              <a:rPr lang="ru-RU" dirty="0" err="1"/>
              <a:t>тьюторского</a:t>
            </a:r>
            <a:r>
              <a:rPr lang="ru-RU" dirty="0"/>
              <a:t> сопровождения 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771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9432" y="402483"/>
            <a:ext cx="9337319" cy="600407"/>
          </a:xfrm>
        </p:spPr>
        <p:txBody>
          <a:bodyPr>
            <a:normAutofit/>
          </a:bodyPr>
          <a:lstStyle/>
          <a:p>
            <a:r>
              <a:rPr lang="ru-RU" sz="2400" b="1" dirty="0" err="1" smtClean="0">
                <a:solidFill>
                  <a:srgbClr val="C00000"/>
                </a:solidFill>
              </a:rPr>
              <a:t>Тьютор</a:t>
            </a:r>
            <a:r>
              <a:rPr lang="ru-RU" sz="2400" b="1" dirty="0" smtClean="0">
                <a:solidFill>
                  <a:srgbClr val="C00000"/>
                </a:solidFill>
              </a:rPr>
              <a:t> в инклюзивном образовании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9432" y="1194619"/>
            <a:ext cx="6748019" cy="4380271"/>
          </a:xfrm>
        </p:spPr>
        <p:txBody>
          <a:bodyPr>
            <a:normAutofit fontScale="62500" lnSpcReduction="20000"/>
          </a:bodyPr>
          <a:lstStyle/>
          <a:p>
            <a:r>
              <a:rPr lang="ru-RU" dirty="0">
                <a:hlinkClick r:id="rId2"/>
              </a:rPr>
              <a:t>Профессиональный стандарт «Специалист в области воспитания» (обобщенная трудовая функция – тьюторское сопровождение</a:t>
            </a:r>
            <a:r>
              <a:rPr lang="ru-RU" dirty="0" smtClean="0">
                <a:hlinkClick r:id="rId2"/>
              </a:rPr>
              <a:t>)</a:t>
            </a:r>
            <a:endParaRPr lang="ru-RU" dirty="0" smtClean="0"/>
          </a:p>
          <a:p>
            <a:r>
              <a:rPr lang="ru-RU" dirty="0">
                <a:hlinkClick r:id="rId3"/>
              </a:rPr>
              <a:t>Единый квалификационный справочник должностей работников </a:t>
            </a:r>
            <a:r>
              <a:rPr lang="ru-RU" dirty="0" smtClean="0">
                <a:hlinkClick r:id="rId3"/>
              </a:rPr>
              <a:t>образования</a:t>
            </a:r>
            <a:endParaRPr lang="ru-RU" dirty="0" smtClean="0"/>
          </a:p>
          <a:p>
            <a:r>
              <a:rPr lang="ru-RU" dirty="0">
                <a:hlinkClick r:id="rId4"/>
              </a:rPr>
              <a:t>Приказ Минобрнауки России от 22.12.2014 N 1601 (ред. от 13.05.2019) О продолжительности рабочего времени (нормах часов педагогической работы за ставку заработной платы) педагогических работников и о порядке определения учебной нагрузки педагогических работников, оговариваемой в трудовом </a:t>
            </a:r>
            <a:r>
              <a:rPr lang="ru-RU" dirty="0" smtClean="0">
                <a:hlinkClick r:id="rId4"/>
              </a:rPr>
              <a:t>договоре</a:t>
            </a:r>
            <a:endParaRPr lang="ru-RU" dirty="0" smtClean="0"/>
          </a:p>
          <a:p>
            <a:r>
              <a:rPr lang="ru-RU" dirty="0">
                <a:hlinkClick r:id="rId5"/>
              </a:rPr>
              <a:t>Письмо Министерства просвещения РФ от 20 февраля 2019 г. № ТС-551/07 “О сопровождении образования обучающихся с ОВЗ и инвалидностью” (тьютор и ассистент, на какой срок и кем назначается, количестве ставок на какое количество учащихся</a:t>
            </a:r>
            <a:r>
              <a:rPr lang="ru-RU" dirty="0" smtClean="0">
                <a:hlinkClick r:id="rId5"/>
              </a:rPr>
              <a:t>)</a:t>
            </a:r>
            <a:endParaRPr lang="ru-RU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764891" y="5574890"/>
            <a:ext cx="8659270" cy="147732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>
                <a:hlinkClick r:id="rId6"/>
              </a:rPr>
              <a:t>Тьюторское сопровождение детей с ограниченными возможностями здоровья в условиях инклюзивного образования: методическое пособие / И.В. Карпенкова, Е.В. Самсонова, С.В. Алехина, Е.Н.Кутепова; под ред. Е.В. Самсоновой. – М.: МГППУ, 2017. – 173 с.</a:t>
            </a:r>
            <a:endParaRPr lang="ru-RU" dirty="0"/>
          </a:p>
          <a:p>
            <a:endParaRPr lang="ru-RU" dirty="0"/>
          </a:p>
        </p:txBody>
      </p:sp>
      <p:sp>
        <p:nvSpPr>
          <p:cNvPr id="5" name="Выноска со стрелкой вправо 4"/>
          <p:cNvSpPr/>
          <p:nvPr/>
        </p:nvSpPr>
        <p:spPr>
          <a:xfrm>
            <a:off x="734962" y="5766619"/>
            <a:ext cx="914400" cy="914400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7451" y="1580606"/>
            <a:ext cx="3151529" cy="290303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41647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4EB418E-E785-4A5F-BB1D-F4125B2B3E00}"/>
              </a:ext>
            </a:extLst>
          </p:cNvPr>
          <p:cNvSpPr txBox="1"/>
          <p:nvPr/>
        </p:nvSpPr>
        <p:spPr>
          <a:xfrm>
            <a:off x="306124" y="0"/>
            <a:ext cx="10079567" cy="906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646" b="1" dirty="0"/>
              <a:t> МОНИТОРИНГ ИНКЛЮЗИВНОЙ ОБРАЗОВАТЕЛЬНОЙ СРЕДЫ ОБРАЗОВАТЕЛЬНЫХ ОРГАНИЗАЦИЙ в 89 </a:t>
            </a:r>
            <a:r>
              <a:rPr lang="ru-RU" sz="2646" b="1" dirty="0" smtClean="0"/>
              <a:t>РЕГИОНОВ, 2023 год</a:t>
            </a:r>
            <a:endParaRPr lang="ru-RU" sz="2646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68EC807-1918-4443-A657-20DA9D9C9FE4}"/>
              </a:ext>
            </a:extLst>
          </p:cNvPr>
          <p:cNvSpPr txBox="1"/>
          <p:nvPr/>
        </p:nvSpPr>
        <p:spPr>
          <a:xfrm>
            <a:off x="1214822" y="1007612"/>
            <a:ext cx="3490613" cy="7457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82"/>
              </a:spcAft>
            </a:pPr>
            <a:r>
              <a:rPr lang="ru-RU" sz="1984" dirty="0"/>
              <a:t>Мониторинг проводится на 3 уровнях</a:t>
            </a:r>
          </a:p>
        </p:txBody>
      </p:sp>
      <p:grpSp>
        <p:nvGrpSpPr>
          <p:cNvPr id="2" name="Группа 4">
            <a:extLst>
              <a:ext uri="{FF2B5EF4-FFF2-40B4-BE49-F238E27FC236}">
                <a16:creationId xmlns:a16="http://schemas.microsoft.com/office/drawing/2014/main" id="{8FE8BF91-2F8F-4928-9357-15C8A7D63B73}"/>
              </a:ext>
            </a:extLst>
          </p:cNvPr>
          <p:cNvGrpSpPr/>
          <p:nvPr/>
        </p:nvGrpSpPr>
        <p:grpSpPr>
          <a:xfrm>
            <a:off x="3881283" y="3739590"/>
            <a:ext cx="3379629" cy="1676877"/>
            <a:chOff x="4505112" y="1773167"/>
            <a:chExt cx="4087917" cy="1521232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7EF3BB91-86E4-4790-A28F-5F7401DF3631}"/>
                </a:ext>
              </a:extLst>
            </p:cNvPr>
            <p:cNvSpPr txBox="1"/>
            <p:nvPr/>
          </p:nvSpPr>
          <p:spPr>
            <a:xfrm>
              <a:off x="4505112" y="1773167"/>
              <a:ext cx="3093098" cy="29916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543" b="1" dirty="0"/>
                <a:t>Региональный уровень</a:t>
              </a:r>
              <a:endParaRPr lang="ru-RU" sz="1543" dirty="0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036A481C-A28A-4214-95C7-48BF398A1E44}"/>
                </a:ext>
              </a:extLst>
            </p:cNvPr>
            <p:cNvSpPr txBox="1"/>
            <p:nvPr/>
          </p:nvSpPr>
          <p:spPr>
            <a:xfrm>
              <a:off x="4815808" y="2138069"/>
              <a:ext cx="3777221" cy="6378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503972">
                <a:defRPr/>
              </a:pPr>
              <a:r>
                <a:rPr lang="ru-RU" sz="1323" spc="-44" dirty="0">
                  <a:solidFill>
                    <a:schemeClr val="dk1"/>
                  </a:solidFill>
                </a:rPr>
                <a:t>Чек-лист по общему образованию заполняет представитель регионального органа власти</a:t>
              </a:r>
              <a:endParaRPr lang="ru-RU" sz="1213" spc="-44" dirty="0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A888AEF2-91B2-4102-B261-EE7621C623D1}"/>
                </a:ext>
              </a:extLst>
            </p:cNvPr>
            <p:cNvSpPr txBox="1"/>
            <p:nvPr/>
          </p:nvSpPr>
          <p:spPr>
            <a:xfrm>
              <a:off x="4815808" y="2656579"/>
              <a:ext cx="3777221" cy="6378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503972">
                <a:defRPr/>
              </a:pPr>
              <a:r>
                <a:rPr lang="ru-RU" sz="1323" spc="-44" dirty="0">
                  <a:solidFill>
                    <a:schemeClr val="dk1"/>
                  </a:solidFill>
                </a:rPr>
                <a:t>Чек-лист по среднему профессиональному образованию заполняет представитель регионального органа власти</a:t>
              </a:r>
              <a:endParaRPr lang="ru-RU" sz="1213" spc="-44" dirty="0"/>
            </a:p>
          </p:txBody>
        </p:sp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4F2F1D5E-2B6B-4EC1-8307-FB5149E2161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4525542" y="2216715"/>
              <a:ext cx="351931" cy="351931"/>
            </a:xfrm>
            <a:prstGeom prst="rect">
              <a:avLst/>
            </a:prstGeom>
          </p:spPr>
        </p:pic>
        <p:pic>
          <p:nvPicPr>
            <p:cNvPr id="47" name="Рисунок 46">
              <a:extLst>
                <a:ext uri="{FF2B5EF4-FFF2-40B4-BE49-F238E27FC236}">
                  <a16:creationId xmlns:a16="http://schemas.microsoft.com/office/drawing/2014/main" id="{2B93F926-9BD5-4FB0-9AFF-3C0BAA1BEE8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4525542" y="2752295"/>
              <a:ext cx="351931" cy="351931"/>
            </a:xfrm>
            <a:prstGeom prst="rect">
              <a:avLst/>
            </a:prstGeom>
          </p:spPr>
        </p:pic>
      </p:grpSp>
      <p:grpSp>
        <p:nvGrpSpPr>
          <p:cNvPr id="5" name="Группа 1">
            <a:extLst>
              <a:ext uri="{FF2B5EF4-FFF2-40B4-BE49-F238E27FC236}">
                <a16:creationId xmlns:a16="http://schemas.microsoft.com/office/drawing/2014/main" id="{AFD8C181-C0EE-4024-84CD-45CA14FDD3C2}"/>
              </a:ext>
            </a:extLst>
          </p:cNvPr>
          <p:cNvGrpSpPr/>
          <p:nvPr/>
        </p:nvGrpSpPr>
        <p:grpSpPr>
          <a:xfrm>
            <a:off x="898600" y="2865908"/>
            <a:ext cx="3290528" cy="1803454"/>
            <a:chOff x="365502" y="1804474"/>
            <a:chExt cx="3898588" cy="1208063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7F71D48E-564A-4F05-A4DB-28FE2C00948A}"/>
                </a:ext>
              </a:extLst>
            </p:cNvPr>
            <p:cNvSpPr txBox="1"/>
            <p:nvPr/>
          </p:nvSpPr>
          <p:spPr>
            <a:xfrm>
              <a:off x="365502" y="1804474"/>
              <a:ext cx="2984188" cy="22090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543" b="1" dirty="0"/>
                <a:t>Федеральный уровень </a:t>
              </a:r>
              <a:endParaRPr lang="ru-RU" sz="1543" dirty="0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7A362F5-CA4F-47FC-92B0-61FD9BCC882A}"/>
                </a:ext>
              </a:extLst>
            </p:cNvPr>
            <p:cNvSpPr txBox="1"/>
            <p:nvPr/>
          </p:nvSpPr>
          <p:spPr>
            <a:xfrm>
              <a:off x="791847" y="2138069"/>
              <a:ext cx="2557844" cy="4709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503972">
                <a:defRPr/>
              </a:pPr>
              <a:r>
                <a:rPr lang="ru-RU" sz="1323" spc="-44" dirty="0">
                  <a:solidFill>
                    <a:schemeClr val="dk1"/>
                  </a:solidFill>
                </a:rPr>
                <a:t>сводные данные по регионам по</a:t>
              </a:r>
              <a:r>
                <a:rPr lang="en-US" sz="1323" spc="-44" dirty="0">
                  <a:solidFill>
                    <a:schemeClr val="dk1"/>
                  </a:solidFill>
                </a:rPr>
                <a:t> </a:t>
              </a:r>
              <a:r>
                <a:rPr lang="ru-RU" sz="1323" spc="-44" dirty="0">
                  <a:solidFill>
                    <a:schemeClr val="dk1"/>
                  </a:solidFill>
                </a:rPr>
                <a:t>общему образованию</a:t>
              </a:r>
              <a:endParaRPr lang="ru-RU" sz="1323" spc="-44" dirty="0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2917A8BE-043E-456F-92E4-3EA1914C68BC}"/>
                </a:ext>
              </a:extLst>
            </p:cNvPr>
            <p:cNvSpPr txBox="1"/>
            <p:nvPr/>
          </p:nvSpPr>
          <p:spPr>
            <a:xfrm>
              <a:off x="791845" y="2541573"/>
              <a:ext cx="3472245" cy="4709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503972">
                <a:defRPr/>
              </a:pPr>
              <a:r>
                <a:rPr lang="ru-RU" sz="1323" spc="-55" dirty="0">
                  <a:solidFill>
                    <a:schemeClr val="dk1"/>
                  </a:solidFill>
                </a:rPr>
                <a:t>сводные данные по регионам </a:t>
              </a:r>
              <a:br>
                <a:rPr lang="ru-RU" sz="1323" spc="-55" dirty="0">
                  <a:solidFill>
                    <a:schemeClr val="dk1"/>
                  </a:solidFill>
                </a:rPr>
              </a:br>
              <a:r>
                <a:rPr lang="ru-RU" sz="1323" spc="-55" dirty="0">
                  <a:solidFill>
                    <a:schemeClr val="dk1"/>
                  </a:solidFill>
                </a:rPr>
                <a:t>по</a:t>
              </a:r>
              <a:r>
                <a:rPr lang="en-US" sz="1323" spc="-55" dirty="0">
                  <a:solidFill>
                    <a:schemeClr val="dk1"/>
                  </a:solidFill>
                </a:rPr>
                <a:t> </a:t>
              </a:r>
              <a:r>
                <a:rPr lang="ru-RU" sz="1323" spc="-55" dirty="0">
                  <a:solidFill>
                    <a:schemeClr val="dk1"/>
                  </a:solidFill>
                </a:rPr>
                <a:t>среднему профессиональному образованию</a:t>
              </a:r>
              <a:endParaRPr lang="ru-RU" sz="1323" spc="-55" dirty="0"/>
            </a:p>
          </p:txBody>
        </p:sp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9F403A39-80A9-4C53-BE60-36A9DD15299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479425" y="2196874"/>
              <a:ext cx="344699" cy="344699"/>
            </a:xfrm>
            <a:prstGeom prst="rect">
              <a:avLst/>
            </a:prstGeom>
          </p:spPr>
        </p:pic>
        <p:pic>
          <p:nvPicPr>
            <p:cNvPr id="48" name="Рисунок 47">
              <a:extLst>
                <a:ext uri="{FF2B5EF4-FFF2-40B4-BE49-F238E27FC236}">
                  <a16:creationId xmlns:a16="http://schemas.microsoft.com/office/drawing/2014/main" id="{24C270E3-8FAC-4E26-8AB0-5CBB368D743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479425" y="2642989"/>
              <a:ext cx="344699" cy="344699"/>
            </a:xfrm>
            <a:prstGeom prst="rect">
              <a:avLst/>
            </a:prstGeom>
          </p:spPr>
        </p:pic>
      </p:grpSp>
      <p:cxnSp>
        <p:nvCxnSpPr>
          <p:cNvPr id="9" name="Соединитель: уступ 8">
            <a:extLst>
              <a:ext uri="{FF2B5EF4-FFF2-40B4-BE49-F238E27FC236}">
                <a16:creationId xmlns:a16="http://schemas.microsoft.com/office/drawing/2014/main" id="{6D2BB5BE-8867-4927-B33A-057214C40016}"/>
              </a:ext>
            </a:extLst>
          </p:cNvPr>
          <p:cNvCxnSpPr>
            <a:cxnSpLocks/>
          </p:cNvCxnSpPr>
          <p:nvPr/>
        </p:nvCxnSpPr>
        <p:spPr>
          <a:xfrm rot="10800000" flipH="1" flipV="1">
            <a:off x="514254" y="3310697"/>
            <a:ext cx="2853572" cy="1489345"/>
          </a:xfrm>
          <a:prstGeom prst="bentConnector3">
            <a:avLst>
              <a:gd name="adj1" fmla="val -6623"/>
            </a:avLst>
          </a:prstGeom>
          <a:ln>
            <a:solidFill>
              <a:srgbClr val="0062AE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Соединитель: уступ 10">
            <a:extLst>
              <a:ext uri="{FF2B5EF4-FFF2-40B4-BE49-F238E27FC236}">
                <a16:creationId xmlns:a16="http://schemas.microsoft.com/office/drawing/2014/main" id="{695FFF97-0263-414E-8FB7-61FFF549B45D}"/>
              </a:ext>
            </a:extLst>
          </p:cNvPr>
          <p:cNvCxnSpPr>
            <a:cxnSpLocks/>
            <a:stCxn id="39" idx="3"/>
            <a:endCxn id="42" idx="3"/>
          </p:cNvCxnSpPr>
          <p:nvPr/>
        </p:nvCxnSpPr>
        <p:spPr>
          <a:xfrm>
            <a:off x="6438459" y="3904475"/>
            <a:ext cx="822453" cy="1160453"/>
          </a:xfrm>
          <a:prstGeom prst="bentConnector3">
            <a:avLst>
              <a:gd name="adj1" fmla="val 127795"/>
            </a:avLst>
          </a:prstGeom>
          <a:ln>
            <a:solidFill>
              <a:srgbClr val="0062AE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A8958200-2379-46F1-8E89-389230AD7C72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4571565" y="2387549"/>
            <a:ext cx="999533" cy="1332711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7A133B28-652C-4398-A4CB-66E11A63A583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1285690" y="1390611"/>
            <a:ext cx="1940592" cy="1920085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9DFF6994-C640-4F80-9822-BA7752D31D5E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8148536" y="3623479"/>
            <a:ext cx="919112" cy="1225483"/>
          </a:xfrm>
          <a:prstGeom prst="rect">
            <a:avLst/>
          </a:prstGeom>
        </p:spPr>
      </p:pic>
      <p:grpSp>
        <p:nvGrpSpPr>
          <p:cNvPr id="7" name="Группа 7">
            <a:extLst>
              <a:ext uri="{FF2B5EF4-FFF2-40B4-BE49-F238E27FC236}">
                <a16:creationId xmlns:a16="http://schemas.microsoft.com/office/drawing/2014/main" id="{869021DC-57A4-4F63-B588-07E65EC38F6F}"/>
              </a:ext>
            </a:extLst>
          </p:cNvPr>
          <p:cNvGrpSpPr/>
          <p:nvPr/>
        </p:nvGrpSpPr>
        <p:grpSpPr>
          <a:xfrm>
            <a:off x="7328912" y="4818899"/>
            <a:ext cx="2810598" cy="2085039"/>
            <a:chOff x="8494595" y="4371616"/>
            <a:chExt cx="3399632" cy="1891509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D3F5ACFE-5BE6-467E-ABBD-BE4BFAE59C02}"/>
                </a:ext>
              </a:extLst>
            </p:cNvPr>
            <p:cNvSpPr txBox="1"/>
            <p:nvPr/>
          </p:nvSpPr>
          <p:spPr>
            <a:xfrm>
              <a:off x="8825012" y="4371616"/>
              <a:ext cx="2785593" cy="5145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543" b="1" dirty="0"/>
                <a:t>Институциональный уровень</a:t>
              </a:r>
              <a:endParaRPr lang="ru-RU" sz="1543" dirty="0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B18B6911-E1D9-456A-8F35-C488C0AFB8CB}"/>
                </a:ext>
              </a:extLst>
            </p:cNvPr>
            <p:cNvSpPr txBox="1"/>
            <p:nvPr/>
          </p:nvSpPr>
          <p:spPr>
            <a:xfrm>
              <a:off x="8825013" y="4796995"/>
              <a:ext cx="3069214" cy="4162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503972">
                <a:lnSpc>
                  <a:spcPct val="90000"/>
                </a:lnSpc>
                <a:defRPr/>
              </a:pPr>
              <a:r>
                <a:rPr lang="ru-RU" sz="1323" spc="-44" dirty="0">
                  <a:solidFill>
                    <a:schemeClr val="dk1"/>
                  </a:solidFill>
                </a:rPr>
                <a:t>Цифровая анкета руководителя ОО и ПОО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935CAFC9-4434-4641-9651-54B59A11529F}"/>
                </a:ext>
              </a:extLst>
            </p:cNvPr>
            <p:cNvSpPr txBox="1"/>
            <p:nvPr/>
          </p:nvSpPr>
          <p:spPr>
            <a:xfrm>
              <a:off x="8825013" y="5571417"/>
              <a:ext cx="2397967" cy="4162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ru-RU"/>
              </a:defPPr>
              <a:lvl1pPr marR="0" lvl="0" indent="0" defTabSz="45720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200" b="0" spc="-40">
                  <a:solidFill>
                    <a:schemeClr val="dk1"/>
                  </a:solidFill>
                  <a:effectLst/>
                </a:defRPr>
              </a:lvl1pPr>
            </a:lstStyle>
            <a:p>
              <a:r>
                <a:rPr lang="ru-RU" sz="1323" dirty="0"/>
                <a:t>Цифровая анкета родителя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5659C978-D514-4A5F-A113-8B1BB630F29F}"/>
                </a:ext>
              </a:extLst>
            </p:cNvPr>
            <p:cNvSpPr txBox="1"/>
            <p:nvPr/>
          </p:nvSpPr>
          <p:spPr>
            <a:xfrm>
              <a:off x="8825013" y="5958628"/>
              <a:ext cx="2984188" cy="26844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503972">
                <a:defRPr/>
              </a:pPr>
              <a:r>
                <a:rPr lang="ru-RU" sz="1323" spc="-55" dirty="0">
                  <a:solidFill>
                    <a:schemeClr val="dk1"/>
                  </a:solidFill>
                </a:rPr>
                <a:t>Цифровая анкета студента ПОО</a:t>
              </a:r>
            </a:p>
          </p:txBody>
        </p:sp>
        <p:pic>
          <p:nvPicPr>
            <p:cNvPr id="50" name="Рисунок 49">
              <a:extLst>
                <a:ext uri="{FF2B5EF4-FFF2-40B4-BE49-F238E27FC236}">
                  <a16:creationId xmlns:a16="http://schemas.microsoft.com/office/drawing/2014/main" id="{9CC7FB65-02FE-4DE1-8A57-E30D6939A39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p:blipFill>
          <p:spPr>
            <a:xfrm>
              <a:off x="8502912" y="5551612"/>
              <a:ext cx="324000" cy="324000"/>
            </a:xfrm>
            <a:prstGeom prst="rect">
              <a:avLst/>
            </a:prstGeom>
          </p:spPr>
        </p:pic>
        <p:pic>
          <p:nvPicPr>
            <p:cNvPr id="51" name="Рисунок 50">
              <a:extLst>
                <a:ext uri="{FF2B5EF4-FFF2-40B4-BE49-F238E27FC236}">
                  <a16:creationId xmlns:a16="http://schemas.microsoft.com/office/drawing/2014/main" id="{42FFDFD2-EC2E-41C3-861C-9199D736CB76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6"/>
                </a:ext>
              </a:extLst>
            </a:blip>
            <a:stretch>
              <a:fillRect/>
            </a:stretch>
          </p:blipFill>
          <p:spPr>
            <a:xfrm>
              <a:off x="8530048" y="4713017"/>
              <a:ext cx="269729" cy="269729"/>
            </a:xfrm>
            <a:prstGeom prst="rect">
              <a:avLst/>
            </a:prstGeom>
          </p:spPr>
        </p:pic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DBF67D49-68F8-488F-A631-A8808FD53915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8"/>
                </a:ext>
              </a:extLst>
            </a:blip>
            <a:stretch>
              <a:fillRect/>
            </a:stretch>
          </p:blipFill>
          <p:spPr>
            <a:xfrm>
              <a:off x="8520912" y="5939125"/>
              <a:ext cx="324000" cy="324000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43CA49C-EFFF-4302-B7EE-971D88D7106B}"/>
                </a:ext>
              </a:extLst>
            </p:cNvPr>
            <p:cNvSpPr txBox="1"/>
            <p:nvPr/>
          </p:nvSpPr>
          <p:spPr>
            <a:xfrm>
              <a:off x="8825013" y="5184206"/>
              <a:ext cx="2759062" cy="4162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ru-RU"/>
              </a:defPPr>
              <a:lvl1pPr marR="0" lvl="0" indent="0" defTabSz="45720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200" b="0" spc="-40">
                  <a:solidFill>
                    <a:schemeClr val="dk1"/>
                  </a:solidFill>
                  <a:effectLst/>
                </a:defRPr>
              </a:lvl1pPr>
            </a:lstStyle>
            <a:p>
              <a:r>
                <a:rPr lang="ru-RU" sz="1323" dirty="0"/>
                <a:t>Цифровая анкета педагога ОО и ПОО</a:t>
              </a:r>
            </a:p>
          </p:txBody>
        </p:sp>
        <p:pic>
          <p:nvPicPr>
            <p:cNvPr id="33" name="Рисунок 32">
              <a:extLst>
                <a:ext uri="{FF2B5EF4-FFF2-40B4-BE49-F238E27FC236}">
                  <a16:creationId xmlns:a16="http://schemas.microsoft.com/office/drawing/2014/main" id="{7027D372-4F30-4506-A2F7-06031F1D37D6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20"/>
                </a:ext>
              </a:extLst>
            </a:blip>
            <a:stretch>
              <a:fillRect/>
            </a:stretch>
          </p:blipFill>
          <p:spPr>
            <a:xfrm>
              <a:off x="8494595" y="5119704"/>
              <a:ext cx="340634" cy="325421"/>
            </a:xfrm>
            <a:prstGeom prst="rect">
              <a:avLst/>
            </a:prstGeom>
          </p:spPr>
        </p:pic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306124" y="6835475"/>
            <a:ext cx="1783933" cy="620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0083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Заставка" id="{06150CFC-5792-9740-A294-BB9F9BD2A71C}" vid="{DEE7231A-CE31-694D-9DEF-EF48EB1A35E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Заставка</Template>
  <TotalTime>46</TotalTime>
  <Words>1287</Words>
  <Application>Microsoft Office PowerPoint</Application>
  <PresentationFormat>Произвольный</PresentationFormat>
  <Paragraphs>156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ＭＳ Ｐゴシック</vt:lpstr>
      <vt:lpstr>Arial</vt:lpstr>
      <vt:lpstr>Calibri</vt:lpstr>
      <vt:lpstr>Calibri Light</vt:lpstr>
      <vt:lpstr>Times New Roman</vt:lpstr>
      <vt:lpstr>Wingdings</vt:lpstr>
      <vt:lpstr>Тема Office</vt:lpstr>
      <vt:lpstr>Презентация PowerPoint</vt:lpstr>
      <vt:lpstr>ФЕДЕРАЛЬНЫЙ ЦЕНТР ПО РАЗВИТИЮ ИНКЛЮЗИВНОГО ОБЩЕГО И ДОПОЛНИТЕЛЬНОГО ОБРАЗОВАНИЯ https://www.inclusive-edu.ru/ frc.inedu@yandex.ru </vt:lpstr>
      <vt:lpstr>Презентация PowerPoint</vt:lpstr>
      <vt:lpstr>Модель   «Инклюзивная образовательная организация –                      образовательная организация для всех»                      (МКП, 2022-2024 г.г., апробация и внедрение.) </vt:lpstr>
      <vt:lpstr>Универсальный дизайн в образовании: принципы (Connell B.R. et al., 1997)</vt:lpstr>
      <vt:lpstr>Модель   «Инклюзивная образовательная организация –                      образовательная организация для всех»</vt:lpstr>
      <vt:lpstr>"О внесении изменений в Федеральный закон "Об образовании в Российской Федерации" </vt:lpstr>
      <vt:lpstr>Тьютор в инклюзивном образовании</vt:lpstr>
      <vt:lpstr>Презентация PowerPoint</vt:lpstr>
      <vt:lpstr>Характеристики выборки по уровням образования  (ДОО, ООО)</vt:lpstr>
      <vt:lpstr>Общий индекс ИОС Калининградской области по компонентом ИОС</vt:lpstr>
      <vt:lpstr>Организационно-управленческий компонент ИОС ООО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Microsoft Office</dc:creator>
  <cp:lastModifiedBy>Пользователь</cp:lastModifiedBy>
  <cp:revision>5</cp:revision>
  <dcterms:created xsi:type="dcterms:W3CDTF">2024-04-04T20:08:23Z</dcterms:created>
  <dcterms:modified xsi:type="dcterms:W3CDTF">2024-04-08T14:37:30Z</dcterms:modified>
</cp:coreProperties>
</file>