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67" r:id="rId2"/>
    <p:sldId id="268" r:id="rId3"/>
    <p:sldId id="269" r:id="rId4"/>
    <p:sldId id="285" r:id="rId5"/>
    <p:sldId id="270" r:id="rId6"/>
    <p:sldId id="280" r:id="rId7"/>
    <p:sldId id="271" r:id="rId8"/>
    <p:sldId id="263" r:id="rId9"/>
    <p:sldId id="261" r:id="rId10"/>
    <p:sldId id="262" r:id="rId11"/>
    <p:sldId id="272" r:id="rId12"/>
    <p:sldId id="286" r:id="rId13"/>
    <p:sldId id="288" r:id="rId14"/>
    <p:sldId id="287" r:id="rId15"/>
    <p:sldId id="273" r:id="rId16"/>
    <p:sldId id="289" r:id="rId17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4CA0"/>
    <a:srgbClr val="B3BF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3809" autoAdjust="0"/>
  </p:normalViewPr>
  <p:slideViewPr>
    <p:cSldViewPr snapToGrid="0">
      <p:cViewPr varScale="1">
        <p:scale>
          <a:sx n="89" d="100"/>
          <a:sy n="89" d="100"/>
        </p:scale>
        <p:origin x="620" y="4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602E2B-CF63-4180-A1E1-3288C9744D38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1B7533-43C2-4436-BAD9-AE5D2A0797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04654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1B7533-43C2-4436-BAD9-AE5D2A079785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8529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1B7533-43C2-4436-BAD9-AE5D2A079785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52813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1B7533-43C2-4436-BAD9-AE5D2A079785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36767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1B7533-43C2-4436-BAD9-AE5D2A079785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86108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1B7533-43C2-4436-BAD9-AE5D2A079785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623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C430D-A7FE-41AA-BE3F-A7C19BE9E0A8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45122-8421-4D4D-9403-2A02E3246C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27277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C430D-A7FE-41AA-BE3F-A7C19BE9E0A8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45122-8421-4D4D-9403-2A02E3246C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14437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C430D-A7FE-41AA-BE3F-A7C19BE9E0A8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45122-8421-4D4D-9403-2A02E3246C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5141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C430D-A7FE-41AA-BE3F-A7C19BE9E0A8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45122-8421-4D4D-9403-2A02E3246C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2934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C430D-A7FE-41AA-BE3F-A7C19BE9E0A8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45122-8421-4D4D-9403-2A02E3246C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40667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C430D-A7FE-41AA-BE3F-A7C19BE9E0A8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45122-8421-4D4D-9403-2A02E3246C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3569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C430D-A7FE-41AA-BE3F-A7C19BE9E0A8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45122-8421-4D4D-9403-2A02E3246C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7073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C430D-A7FE-41AA-BE3F-A7C19BE9E0A8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45122-8421-4D4D-9403-2A02E3246C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12553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C430D-A7FE-41AA-BE3F-A7C19BE9E0A8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45122-8421-4D4D-9403-2A02E3246C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78670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C430D-A7FE-41AA-BE3F-A7C19BE9E0A8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45122-8421-4D4D-9403-2A02E3246C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610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C430D-A7FE-41AA-BE3F-A7C19BE9E0A8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45122-8421-4D4D-9403-2A02E3246C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6804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5C430D-A7FE-41AA-BE3F-A7C19BE9E0A8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445122-8421-4D4D-9403-2A02E3246C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8360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7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gif"/><Relationship Id="rId4" Type="http://schemas.openxmlformats.org/officeDocument/2006/relationships/image" Target="../media/image14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29554" y="121129"/>
            <a:ext cx="7527702" cy="709559"/>
          </a:xfrm>
        </p:spPr>
        <p:txBody>
          <a:bodyPr>
            <a:noAutofit/>
          </a:bodyPr>
          <a:lstStyle/>
          <a:p>
            <a:pPr algn="l"/>
            <a:r>
              <a:rPr lang="ru-RU" sz="2800" b="1" dirty="0" smtClean="0">
                <a:solidFill>
                  <a:schemeClr val="bg1"/>
                </a:solidFill>
              </a:rPr>
              <a:t>РЕГИОНАЛЬНАЯ КОНФЕРЕНЦИЯ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с двумя вырезанными противолежащими углами 2"/>
          <p:cNvSpPr/>
          <p:nvPr/>
        </p:nvSpPr>
        <p:spPr>
          <a:xfrm>
            <a:off x="384756" y="1097777"/>
            <a:ext cx="8572500" cy="2423716"/>
          </a:xfrm>
          <a:prstGeom prst="snip2Diag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dirty="0" smtClean="0">
                <a:solidFill>
                  <a:schemeClr val="tx1"/>
                </a:solidFill>
                <a:latin typeface="Batang" panose="02030600000101010101" pitchFamily="18" charset="-127"/>
                <a:ea typeface="Batang" panose="02030600000101010101" pitchFamily="18" charset="-127"/>
              </a:rPr>
              <a:t>Практические аспекты реализации ФАОП для обучающихся с ОВЗ в инклюзивном образовательном процессе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21181" y="3705456"/>
            <a:ext cx="50292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just">
              <a:spcAft>
                <a:spcPts val="0"/>
              </a:spcAft>
            </a:pPr>
            <a:r>
              <a:rPr lang="ru-RU" sz="1400" b="1" i="1" dirty="0" err="1" smtClean="0">
                <a:latin typeface="Batang" panose="02030600000101010101" pitchFamily="18" charset="-127"/>
                <a:ea typeface="Batang" panose="02030600000101010101" pitchFamily="18" charset="-127"/>
                <a:cs typeface="Rod" panose="02030509050101010101" pitchFamily="49" charset="-79"/>
              </a:rPr>
              <a:t>Вильшанская</a:t>
            </a:r>
            <a:r>
              <a:rPr lang="ru-RU" sz="1400" b="1" i="1" dirty="0" smtClean="0">
                <a:latin typeface="Batang" panose="02030600000101010101" pitchFamily="18" charset="-127"/>
                <a:ea typeface="Batang" panose="02030600000101010101" pitchFamily="18" charset="-127"/>
                <a:cs typeface="Rod" panose="02030509050101010101" pitchFamily="49" charset="-79"/>
              </a:rPr>
              <a:t> </a:t>
            </a:r>
            <a:r>
              <a:rPr lang="ru-RU" sz="1400" b="1" i="1" dirty="0" err="1" smtClean="0">
                <a:latin typeface="Batang" panose="02030600000101010101" pitchFamily="18" charset="-127"/>
                <a:ea typeface="Batang" panose="02030600000101010101" pitchFamily="18" charset="-127"/>
                <a:cs typeface="Rod" panose="02030509050101010101" pitchFamily="49" charset="-79"/>
              </a:rPr>
              <a:t>Аделя</a:t>
            </a:r>
            <a:r>
              <a:rPr lang="ru-RU" sz="1400" b="1" i="1" dirty="0" smtClean="0">
                <a:latin typeface="Batang" panose="02030600000101010101" pitchFamily="18" charset="-127"/>
                <a:ea typeface="Batang" panose="02030600000101010101" pitchFamily="18" charset="-127"/>
                <a:cs typeface="Rod" panose="02030509050101010101" pitchFamily="49" charset="-79"/>
              </a:rPr>
              <a:t> </a:t>
            </a:r>
            <a:r>
              <a:rPr lang="ru-RU" sz="1400" b="1" i="1" dirty="0" err="1" smtClean="0">
                <a:latin typeface="Batang" panose="02030600000101010101" pitchFamily="18" charset="-127"/>
                <a:ea typeface="Batang" panose="02030600000101010101" pitchFamily="18" charset="-127"/>
                <a:cs typeface="Rod" panose="02030509050101010101" pitchFamily="49" charset="-79"/>
              </a:rPr>
              <a:t>Дамировна</a:t>
            </a:r>
            <a:r>
              <a:rPr lang="ru-RU" sz="1400" b="1" i="1" dirty="0" smtClean="0">
                <a:latin typeface="Batang" panose="02030600000101010101" pitchFamily="18" charset="-127"/>
                <a:ea typeface="Batang" panose="02030600000101010101" pitchFamily="18" charset="-127"/>
                <a:cs typeface="Rod" panose="02030509050101010101" pitchFamily="49" charset="-79"/>
              </a:rPr>
              <a:t>, </a:t>
            </a:r>
          </a:p>
          <a:p>
            <a:pPr marL="457200" algn="just">
              <a:spcAft>
                <a:spcPts val="0"/>
              </a:spcAft>
            </a:pPr>
            <a:r>
              <a:rPr lang="ru-RU" sz="1400" i="1" dirty="0" smtClean="0">
                <a:latin typeface="Batang" panose="02030600000101010101" pitchFamily="18" charset="-127"/>
                <a:ea typeface="Batang" panose="02030600000101010101" pitchFamily="18" charset="-127"/>
                <a:cs typeface="Rod" panose="02030509050101010101" pitchFamily="49" charset="-79"/>
              </a:rPr>
              <a:t>кандидат </a:t>
            </a:r>
            <a:r>
              <a:rPr lang="ru-RU" sz="1400" i="1" dirty="0">
                <a:latin typeface="Batang" panose="02030600000101010101" pitchFamily="18" charset="-127"/>
                <a:ea typeface="Batang" panose="02030600000101010101" pitchFamily="18" charset="-127"/>
                <a:cs typeface="Rod" panose="02030509050101010101" pitchFamily="49" charset="-79"/>
              </a:rPr>
              <a:t>педагогических </a:t>
            </a:r>
            <a:r>
              <a:rPr lang="ru-RU" sz="1400" i="1" dirty="0" smtClean="0">
                <a:latin typeface="Batang" panose="02030600000101010101" pitchFamily="18" charset="-127"/>
                <a:ea typeface="Batang" panose="02030600000101010101" pitchFamily="18" charset="-127"/>
                <a:cs typeface="Rod" panose="02030509050101010101" pitchFamily="49" charset="-79"/>
              </a:rPr>
              <a:t>наук,</a:t>
            </a:r>
          </a:p>
          <a:p>
            <a:pPr marL="457200" algn="just">
              <a:spcAft>
                <a:spcPts val="0"/>
              </a:spcAft>
            </a:pPr>
            <a:r>
              <a:rPr lang="ru-RU" sz="1400" i="1" dirty="0" smtClean="0">
                <a:latin typeface="Batang" panose="02030600000101010101" pitchFamily="18" charset="-127"/>
                <a:ea typeface="Batang" panose="02030600000101010101" pitchFamily="18" charset="-127"/>
                <a:cs typeface="Rod" panose="02030509050101010101" pitchFamily="49" charset="-79"/>
              </a:rPr>
              <a:t>председатель </a:t>
            </a:r>
            <a:r>
              <a:rPr lang="ru-RU" sz="1400" i="1" dirty="0">
                <a:latin typeface="Batang" panose="02030600000101010101" pitchFamily="18" charset="-127"/>
                <a:ea typeface="Batang" panose="02030600000101010101" pitchFamily="18" charset="-127"/>
                <a:cs typeface="Rod" panose="02030509050101010101" pitchFamily="49" charset="-79"/>
              </a:rPr>
              <a:t>Ассоциации инклюзивных </a:t>
            </a:r>
            <a:r>
              <a:rPr lang="ru-RU" sz="1400" i="1" dirty="0" smtClean="0">
                <a:latin typeface="Batang" panose="02030600000101010101" pitchFamily="18" charset="-127"/>
                <a:ea typeface="Batang" panose="02030600000101010101" pitchFamily="18" charset="-127"/>
                <a:cs typeface="Rod" panose="02030509050101010101" pitchFamily="49" charset="-79"/>
              </a:rPr>
              <a:t>школ,</a:t>
            </a:r>
          </a:p>
          <a:p>
            <a:pPr marL="457200" algn="just">
              <a:spcAft>
                <a:spcPts val="0"/>
              </a:spcAft>
            </a:pPr>
            <a:r>
              <a:rPr lang="ru-RU" sz="1400" i="1" dirty="0" smtClean="0">
                <a:latin typeface="Batang" panose="02030600000101010101" pitchFamily="18" charset="-127"/>
                <a:ea typeface="Batang" panose="02030600000101010101" pitchFamily="18" charset="-127"/>
                <a:cs typeface="Rod" panose="02030509050101010101" pitchFamily="49" charset="-79"/>
              </a:rPr>
              <a:t>директор школы ГКОУ «Школа № 2124 </a:t>
            </a:r>
            <a:endParaRPr lang="ru-RU" sz="1400" i="1" dirty="0" smtClean="0">
              <a:latin typeface="Batang" panose="02030600000101010101" pitchFamily="18" charset="-127"/>
              <a:ea typeface="Batang" panose="02030600000101010101" pitchFamily="18" charset="-127"/>
              <a:cs typeface="Rod" panose="02030509050101010101" pitchFamily="49" charset="-79"/>
            </a:endParaRPr>
          </a:p>
          <a:p>
            <a:pPr marL="457200" algn="just">
              <a:spcAft>
                <a:spcPts val="0"/>
              </a:spcAft>
            </a:pPr>
            <a:r>
              <a:rPr lang="ru-RU" sz="1400" i="1" dirty="0" smtClean="0">
                <a:latin typeface="Batang" panose="02030600000101010101" pitchFamily="18" charset="-127"/>
                <a:ea typeface="Batang" panose="02030600000101010101" pitchFamily="18" charset="-127"/>
                <a:cs typeface="Rod" panose="02030509050101010101" pitchFamily="49" charset="-79"/>
              </a:rPr>
              <a:t>«</a:t>
            </a:r>
            <a:r>
              <a:rPr lang="ru-RU" sz="1400" i="1" dirty="0" smtClean="0">
                <a:latin typeface="Batang" panose="02030600000101010101" pitchFamily="18" charset="-127"/>
                <a:ea typeface="Batang" panose="02030600000101010101" pitchFamily="18" charset="-127"/>
                <a:cs typeface="Rod" panose="02030509050101010101" pitchFamily="49" charset="-79"/>
              </a:rPr>
              <a:t>Центр развития и коррекции» г</a:t>
            </a:r>
            <a:r>
              <a:rPr lang="ru-RU" sz="1400" i="1" dirty="0">
                <a:latin typeface="Batang" panose="02030600000101010101" pitchFamily="18" charset="-127"/>
                <a:ea typeface="Batang" panose="02030600000101010101" pitchFamily="18" charset="-127"/>
                <a:cs typeface="Rod" panose="02030509050101010101" pitchFamily="49" charset="-79"/>
              </a:rPr>
              <a:t>. </a:t>
            </a:r>
            <a:r>
              <a:rPr lang="ru-RU" sz="1400" i="1" dirty="0" smtClean="0">
                <a:latin typeface="Batang" panose="02030600000101010101" pitchFamily="18" charset="-127"/>
                <a:ea typeface="Batang" panose="02030600000101010101" pitchFamily="18" charset="-127"/>
                <a:cs typeface="Rod" panose="02030509050101010101" pitchFamily="49" charset="-79"/>
              </a:rPr>
              <a:t>Москва </a:t>
            </a:r>
            <a:endParaRPr lang="ru-RU" sz="1400" dirty="0">
              <a:latin typeface="Batang" panose="02030600000101010101" pitchFamily="18" charset="-127"/>
              <a:ea typeface="Batang" panose="02030600000101010101" pitchFamily="18" charset="-127"/>
              <a:cs typeface="Rod" panose="02030509050101010101" pitchFamily="49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5371075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с двумя вырезанными противолежащими углами 2"/>
          <p:cNvSpPr/>
          <p:nvPr/>
        </p:nvSpPr>
        <p:spPr>
          <a:xfrm>
            <a:off x="64698" y="1058119"/>
            <a:ext cx="8695781" cy="4015999"/>
          </a:xfrm>
          <a:prstGeom prst="snip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4577264" y="1247490"/>
            <a:ext cx="4422457" cy="366254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/>
            <a:r>
              <a:rPr lang="ru-RU" altLang="ru-RU" sz="1400" b="1" dirty="0" smtClean="0">
                <a:latin typeface="Constantia" panose="02030602050306030303" pitchFamily="18" charset="0"/>
              </a:rPr>
              <a:t>ПРИОРИТЕТЫ </a:t>
            </a:r>
            <a:r>
              <a:rPr lang="ru-RU" altLang="ru-RU" sz="1400" b="1" dirty="0">
                <a:latin typeface="Constantia" panose="02030602050306030303" pitchFamily="18" charset="0"/>
              </a:rPr>
              <a:t>ПСИХОЛОГО-ПЕДАГОГИЧЕСКОГО </a:t>
            </a:r>
            <a:r>
              <a:rPr lang="ru-RU" altLang="ru-RU" sz="1400" b="1" dirty="0" smtClean="0">
                <a:latin typeface="Constantia" panose="02030602050306030303" pitchFamily="18" charset="0"/>
              </a:rPr>
              <a:t>СОПРОВОЖДЕНИЯ</a:t>
            </a:r>
          </a:p>
          <a:p>
            <a:pPr eaLnBrk="1" hangingPunct="1">
              <a:buFontTx/>
              <a:buChar char="-"/>
            </a:pPr>
            <a:r>
              <a:rPr lang="ru-RU" altLang="ru-RU" sz="1200" b="1" dirty="0">
                <a:latin typeface="Constantia" panose="02030602050306030303" pitchFamily="18" charset="0"/>
              </a:rPr>
              <a:t>к</a:t>
            </a:r>
            <a:r>
              <a:rPr lang="ru-RU" altLang="ru-RU" sz="1200" b="1" dirty="0" smtClean="0">
                <a:latin typeface="Constantia" panose="02030602050306030303" pitchFamily="18" charset="0"/>
              </a:rPr>
              <a:t>онкретизация особых образовательных потребностей</a:t>
            </a:r>
          </a:p>
          <a:p>
            <a:pPr eaLnBrk="1" hangingPunct="1">
              <a:buFontTx/>
              <a:buChar char="-"/>
            </a:pPr>
            <a:r>
              <a:rPr lang="ru-RU" altLang="ru-RU" sz="1200" b="1" dirty="0" smtClean="0">
                <a:latin typeface="Constantia" panose="02030602050306030303" pitchFamily="18" charset="0"/>
              </a:rPr>
              <a:t>мониторинг динамики индивидуальных образовательных достижений</a:t>
            </a:r>
          </a:p>
          <a:p>
            <a:pPr eaLnBrk="1" hangingPunct="1">
              <a:buFontTx/>
              <a:buChar char="-"/>
            </a:pPr>
            <a:r>
              <a:rPr lang="ru-RU" altLang="ru-RU" sz="1200" b="1" dirty="0">
                <a:latin typeface="Constantia" panose="02030602050306030303" pitchFamily="18" charset="0"/>
              </a:rPr>
              <a:t>и</a:t>
            </a:r>
            <a:r>
              <a:rPr lang="ru-RU" altLang="ru-RU" sz="1200" b="1" dirty="0" smtClean="0">
                <a:latin typeface="Constantia" panose="02030602050306030303" pitchFamily="18" charset="0"/>
              </a:rPr>
              <a:t>ндивидуализация специальных образовательных условий</a:t>
            </a:r>
          </a:p>
          <a:p>
            <a:pPr eaLnBrk="1" hangingPunct="1">
              <a:buFontTx/>
              <a:buChar char="-"/>
            </a:pPr>
            <a:r>
              <a:rPr lang="ru-RU" altLang="ru-RU" sz="1200" b="1" dirty="0">
                <a:latin typeface="Constantia" panose="02030602050306030303" pitchFamily="18" charset="0"/>
              </a:rPr>
              <a:t>о</a:t>
            </a:r>
            <a:r>
              <a:rPr lang="ru-RU" altLang="ru-RU" sz="1200" b="1" dirty="0" smtClean="0">
                <a:latin typeface="Constantia" panose="02030602050306030303" pitchFamily="18" charset="0"/>
              </a:rPr>
              <a:t>пределение дифференцированных условий обучения и оценки образовательных достижений</a:t>
            </a:r>
          </a:p>
          <a:p>
            <a:pPr eaLnBrk="1" hangingPunct="1">
              <a:buFontTx/>
              <a:buChar char="-"/>
            </a:pPr>
            <a:r>
              <a:rPr lang="ru-RU" altLang="ru-RU" sz="1200" b="1" dirty="0">
                <a:latin typeface="Constantia" panose="02030602050306030303" pitchFamily="18" charset="0"/>
              </a:rPr>
              <a:t>и</a:t>
            </a:r>
            <a:r>
              <a:rPr lang="ru-RU" altLang="ru-RU" sz="1200" b="1" dirty="0" smtClean="0">
                <a:latin typeface="Constantia" panose="02030602050306030303" pitchFamily="18" charset="0"/>
              </a:rPr>
              <a:t>ндивидуализация содержания коррекционно-развивающей работы специалистов</a:t>
            </a:r>
          </a:p>
          <a:p>
            <a:pPr eaLnBrk="1" hangingPunct="1">
              <a:buFontTx/>
              <a:buChar char="-"/>
            </a:pPr>
            <a:r>
              <a:rPr lang="ru-RU" altLang="ru-RU" sz="1200" b="1" dirty="0">
                <a:latin typeface="Constantia" panose="02030602050306030303" pitchFamily="18" charset="0"/>
              </a:rPr>
              <a:t>п</a:t>
            </a:r>
            <a:r>
              <a:rPr lang="ru-RU" altLang="ru-RU" sz="1200" b="1" dirty="0" smtClean="0">
                <a:latin typeface="Constantia" panose="02030602050306030303" pitchFamily="18" charset="0"/>
              </a:rPr>
              <a:t>роектирование индивидуальных образовательных маршрутов</a:t>
            </a:r>
          </a:p>
          <a:p>
            <a:pPr eaLnBrk="1" hangingPunct="1">
              <a:buFontTx/>
              <a:buChar char="-"/>
            </a:pPr>
            <a:r>
              <a:rPr lang="ru-RU" altLang="ru-RU" sz="1200" b="1" dirty="0">
                <a:latin typeface="Constantia" panose="02030602050306030303" pitchFamily="18" charset="0"/>
              </a:rPr>
              <a:t>о</a:t>
            </a:r>
            <a:r>
              <a:rPr lang="ru-RU" altLang="ru-RU" sz="1200" b="1" dirty="0" smtClean="0">
                <a:latin typeface="Constantia" panose="02030602050306030303" pitchFamily="18" charset="0"/>
              </a:rPr>
              <a:t>пределение содержания программ </a:t>
            </a:r>
            <a:r>
              <a:rPr lang="ru-RU" altLang="ru-RU" sz="1200" b="1" dirty="0" err="1" smtClean="0">
                <a:latin typeface="Constantia" panose="02030602050306030303" pitchFamily="18" charset="0"/>
              </a:rPr>
              <a:t>тьюторского</a:t>
            </a:r>
            <a:r>
              <a:rPr lang="ru-RU" altLang="ru-RU" sz="1200" b="1" dirty="0" smtClean="0">
                <a:latin typeface="Constantia" panose="02030602050306030303" pitchFamily="18" charset="0"/>
              </a:rPr>
              <a:t> сопровождения</a:t>
            </a:r>
          </a:p>
          <a:p>
            <a:pPr eaLnBrk="1" hangingPunct="1">
              <a:buFontTx/>
              <a:buChar char="-"/>
            </a:pPr>
            <a:r>
              <a:rPr lang="ru-RU" altLang="ru-RU" sz="1200" b="1" dirty="0">
                <a:latin typeface="Constantia" panose="02030602050306030303" pitchFamily="18" charset="0"/>
              </a:rPr>
              <a:t>с</a:t>
            </a:r>
            <a:r>
              <a:rPr lang="ru-RU" altLang="ru-RU" sz="1200" b="1" dirty="0" smtClean="0">
                <a:latin typeface="Constantia" panose="02030602050306030303" pitchFamily="18" charset="0"/>
              </a:rPr>
              <a:t>опровождение совместных мероприятий и творческой активности в среде сверстников</a:t>
            </a:r>
          </a:p>
          <a:p>
            <a:pPr eaLnBrk="1" hangingPunct="1">
              <a:buFontTx/>
              <a:buChar char="-"/>
            </a:pPr>
            <a:r>
              <a:rPr lang="ru-RU" altLang="ru-RU" sz="1200" b="1" dirty="0">
                <a:latin typeface="Constantia" panose="02030602050306030303" pitchFamily="18" charset="0"/>
              </a:rPr>
              <a:t>п</a:t>
            </a:r>
            <a:r>
              <a:rPr lang="ru-RU" altLang="ru-RU" sz="1200" b="1" dirty="0" smtClean="0">
                <a:latin typeface="Constantia" panose="02030602050306030303" pitchFamily="18" charset="0"/>
              </a:rPr>
              <a:t>роектирование и реализация СИПР</a:t>
            </a:r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429554" y="121129"/>
            <a:ext cx="7714446" cy="7095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b="1" dirty="0" smtClean="0">
                <a:solidFill>
                  <a:schemeClr val="bg1"/>
                </a:solidFill>
              </a:rPr>
              <a:t>ФАООП УО, </a:t>
            </a:r>
            <a:r>
              <a:rPr lang="ru-RU" sz="3600" b="1" dirty="0" smtClean="0">
                <a:solidFill>
                  <a:schemeClr val="bg1"/>
                </a:solidFill>
              </a:rPr>
              <a:t>ФАОП </a:t>
            </a:r>
            <a:r>
              <a:rPr lang="ru-RU" sz="3600" b="1" dirty="0" smtClean="0">
                <a:solidFill>
                  <a:schemeClr val="bg1"/>
                </a:solidFill>
              </a:rPr>
              <a:t>НОО вариант 3,4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: скругленные углы 5"/>
          <p:cNvSpPr/>
          <p:nvPr/>
        </p:nvSpPr>
        <p:spPr>
          <a:xfrm>
            <a:off x="64698" y="1109652"/>
            <a:ext cx="1826447" cy="407421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Автономный класс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Прямоугольник: скругленные углы 5"/>
          <p:cNvSpPr/>
          <p:nvPr/>
        </p:nvSpPr>
        <p:spPr>
          <a:xfrm>
            <a:off x="73715" y="1609750"/>
            <a:ext cx="1817430" cy="186287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ИУП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Прямоугольник: скругленные углы 5"/>
          <p:cNvSpPr/>
          <p:nvPr/>
        </p:nvSpPr>
        <p:spPr>
          <a:xfrm>
            <a:off x="64698" y="1886283"/>
            <a:ext cx="1826447" cy="291367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Ресурсный класс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988060" y="4697806"/>
            <a:ext cx="605465" cy="428800"/>
          </a:xfrm>
          <a:prstGeom prst="roundRect">
            <a:avLst/>
          </a:prstGeom>
          <a:noFill/>
          <a:ln w="190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10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4" name="TextBox 8"/>
          <p:cNvSpPr txBox="1">
            <a:spLocks noChangeArrowheads="1"/>
          </p:cNvSpPr>
          <p:nvPr/>
        </p:nvSpPr>
        <p:spPr bwMode="auto">
          <a:xfrm>
            <a:off x="73715" y="2394912"/>
            <a:ext cx="4364183" cy="267765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/>
            <a:r>
              <a:rPr lang="ru-RU" altLang="ru-RU" sz="1200" b="1" dirty="0" smtClean="0">
                <a:latin typeface="Constantia" panose="02030602050306030303" pitchFamily="18" charset="0"/>
              </a:rPr>
              <a:t>РЕАЛИЗАЦИЯ ФАОП</a:t>
            </a:r>
          </a:p>
          <a:p>
            <a:pPr marL="0" indent="0"/>
            <a:r>
              <a:rPr lang="ru-RU" altLang="ru-RU" sz="1200" b="1" dirty="0" smtClean="0">
                <a:latin typeface="Constantia" panose="02030602050306030303" pitchFamily="18" charset="0"/>
              </a:rPr>
              <a:t>- редуцирование академического компонента, увеличение доли развития жизненных компетенций;</a:t>
            </a:r>
          </a:p>
          <a:p>
            <a:pPr marL="0" indent="0"/>
            <a:r>
              <a:rPr lang="ru-RU" altLang="ru-RU" sz="1200" b="1" dirty="0" smtClean="0">
                <a:latin typeface="Constantia" panose="02030602050306030303" pitchFamily="18" charset="0"/>
              </a:rPr>
              <a:t>- иные предметные области и учебные предметы;</a:t>
            </a:r>
          </a:p>
          <a:p>
            <a:pPr marL="171450" indent="-171450">
              <a:buFontTx/>
              <a:buChar char="-"/>
            </a:pPr>
            <a:r>
              <a:rPr lang="ru-RU" altLang="ru-RU" sz="1200" b="1" dirty="0" smtClean="0">
                <a:latin typeface="Constantia" panose="02030602050306030303" pitchFamily="18" charset="0"/>
              </a:rPr>
              <a:t>личностные и предметные результаты;</a:t>
            </a:r>
          </a:p>
          <a:p>
            <a:pPr marL="171450" indent="-171450">
              <a:buFontTx/>
              <a:buChar char="-"/>
            </a:pPr>
            <a:r>
              <a:rPr lang="ru-RU" altLang="ru-RU" sz="1200" b="1" dirty="0">
                <a:latin typeface="Constantia" panose="02030602050306030303" pitchFamily="18" charset="0"/>
              </a:rPr>
              <a:t>м</a:t>
            </a:r>
            <a:r>
              <a:rPr lang="ru-RU" altLang="ru-RU" sz="1200" b="1" dirty="0" smtClean="0">
                <a:latin typeface="Constantia" panose="02030602050306030303" pitchFamily="18" charset="0"/>
              </a:rPr>
              <a:t>инимальный и достаточный уровень достижений планируемых результатов;</a:t>
            </a:r>
          </a:p>
          <a:p>
            <a:pPr marL="171450" indent="-171450">
              <a:buFontTx/>
              <a:buChar char="-"/>
            </a:pPr>
            <a:r>
              <a:rPr lang="ru-RU" altLang="ru-RU" sz="1200" b="1" dirty="0" smtClean="0">
                <a:latin typeface="Constantia" panose="02030602050306030303" pitchFamily="18" charset="0"/>
              </a:rPr>
              <a:t>СИПР;</a:t>
            </a:r>
          </a:p>
          <a:p>
            <a:pPr marL="171450" indent="-171450">
              <a:buFontTx/>
              <a:buChar char="-"/>
            </a:pPr>
            <a:r>
              <a:rPr lang="ru-RU" altLang="ru-RU" sz="1200" b="1" dirty="0" smtClean="0">
                <a:latin typeface="Constantia" panose="02030602050306030303" pitchFamily="18" charset="0"/>
              </a:rPr>
              <a:t>специальные приемы обучения;</a:t>
            </a:r>
          </a:p>
          <a:p>
            <a:pPr marL="171450" indent="-171450">
              <a:buFontTx/>
              <a:buChar char="-"/>
            </a:pPr>
            <a:r>
              <a:rPr lang="ru-RU" altLang="ru-RU" sz="1200" b="1" dirty="0">
                <a:latin typeface="Constantia" panose="02030602050306030303" pitchFamily="18" charset="0"/>
              </a:rPr>
              <a:t>д</a:t>
            </a:r>
            <a:r>
              <a:rPr lang="ru-RU" altLang="ru-RU" sz="1200" b="1" dirty="0" smtClean="0">
                <a:latin typeface="Constantia" panose="02030602050306030303" pitchFamily="18" charset="0"/>
              </a:rPr>
              <a:t>омоводство, ОСЖ, профильный труд;</a:t>
            </a:r>
          </a:p>
          <a:p>
            <a:pPr marL="0" indent="0"/>
            <a:r>
              <a:rPr lang="ru-RU" altLang="ru-RU" sz="1200" b="1" dirty="0" smtClean="0">
                <a:latin typeface="Constantia" panose="02030602050306030303" pitchFamily="18" charset="0"/>
              </a:rPr>
              <a:t>- обязательные курсы коррекционно-развивающей области;</a:t>
            </a:r>
          </a:p>
          <a:p>
            <a:pPr marL="0" indent="0"/>
            <a:r>
              <a:rPr lang="ru-RU" altLang="ru-RU" sz="1200" b="1" dirty="0" smtClean="0">
                <a:latin typeface="Constantia" panose="02030602050306030303" pitchFamily="18" charset="0"/>
              </a:rPr>
              <a:t>- индивидуальный проектируемый результат относительно актуального развития ребенка.</a:t>
            </a:r>
          </a:p>
        </p:txBody>
      </p:sp>
      <p:sp>
        <p:nvSpPr>
          <p:cNvPr id="15" name="Стрелка вправо 14"/>
          <p:cNvSpPr/>
          <p:nvPr/>
        </p:nvSpPr>
        <p:spPr>
          <a:xfrm>
            <a:off x="3192136" y="1215513"/>
            <a:ext cx="727364" cy="52899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право 15"/>
          <p:cNvSpPr/>
          <p:nvPr/>
        </p:nvSpPr>
        <p:spPr>
          <a:xfrm rot="5400000">
            <a:off x="2337963" y="1778985"/>
            <a:ext cx="547390" cy="52899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2415293" y="1308495"/>
            <a:ext cx="392729" cy="34400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78485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80347" y="7078"/>
            <a:ext cx="71281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defRPr/>
            </a:pPr>
            <a:r>
              <a:rPr lang="ru-RU" altLang="ru-RU" sz="1400" b="1" dirty="0">
                <a:solidFill>
                  <a:schemeClr val="bg1"/>
                </a:solidFill>
                <a:cs typeface="Times New Roman" panose="02020603050405020304" pitchFamily="18" charset="0"/>
              </a:rPr>
              <a:t>СОЗДАНИЕ ОБРАЗОВАТЕЛЬНОГО ПРОСТРАНСТВА ДЛЯ РЕАЛИЗАЦИИ ФАОП НОО </a:t>
            </a:r>
          </a:p>
          <a:p>
            <a:pPr lvl="0" algn="r">
              <a:defRPr/>
            </a:pPr>
            <a:r>
              <a:rPr lang="ru-RU" altLang="ru-RU" sz="1400" b="1" dirty="0">
                <a:solidFill>
                  <a:schemeClr val="bg1"/>
                </a:solidFill>
                <a:cs typeface="Times New Roman" panose="02020603050405020304" pitchFamily="18" charset="0"/>
              </a:rPr>
              <a:t>ДЛЯ ОБУЧАЮЩИХСЯ С РАС</a:t>
            </a:r>
          </a:p>
        </p:txBody>
      </p:sp>
      <p:sp>
        <p:nvSpPr>
          <p:cNvPr id="5" name="Закругленный прямоугольник">
            <a:extLst>
              <a:ext uri="{FF2B5EF4-FFF2-40B4-BE49-F238E27FC236}">
                <a16:creationId xmlns:a16="http://schemas.microsoft.com/office/drawing/2014/main" xmlns="" id="{75C0C91E-ED32-4E20-956E-2B0906897BBF}"/>
              </a:ext>
            </a:extLst>
          </p:cNvPr>
          <p:cNvSpPr/>
          <p:nvPr/>
        </p:nvSpPr>
        <p:spPr>
          <a:xfrm>
            <a:off x="366904" y="543234"/>
            <a:ext cx="2735411" cy="739045"/>
          </a:xfrm>
          <a:prstGeom prst="roundRect">
            <a:avLst>
              <a:gd name="adj" fmla="val 9641"/>
            </a:avLst>
          </a:prstGeom>
          <a:solidFill>
            <a:srgbClr val="FFFFFF"/>
          </a:solidFill>
          <a:ln w="38100">
            <a:solidFill>
              <a:srgbClr val="376192"/>
            </a:solidFill>
            <a:miter lim="400000"/>
          </a:ln>
        </p:spPr>
        <p:txBody>
          <a:bodyPr lIns="0" tIns="0" rIns="0" bIns="0" anchor="ctr"/>
          <a:lstStyle/>
          <a:p>
            <a:pPr algn="ctr" defTabSz="685800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ru-RU" sz="1500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  <a:sym typeface="Helvetica Neue Medium"/>
              </a:rPr>
              <a:t>Пространственно-временная организация образовательной среды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3267DFB-30B1-46B9-879C-46EA68CF5885}"/>
              </a:ext>
            </a:extLst>
          </p:cNvPr>
          <p:cNvSpPr txBox="1"/>
          <p:nvPr/>
        </p:nvSpPr>
        <p:spPr>
          <a:xfrm>
            <a:off x="137893" y="4125246"/>
            <a:ext cx="3012360" cy="992579"/>
          </a:xfrm>
          <a:prstGeom prst="rect">
            <a:avLst/>
          </a:prstGeom>
          <a:solidFill>
            <a:schemeClr val="accent1">
              <a:lumMod val="20000"/>
              <a:lumOff val="80000"/>
              <a:alpha val="74000"/>
            </a:schemeClr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90" tIns="34290" rIns="34290" bIns="34290" numCol="1" spcCol="38100" rtlCol="0" anchor="t">
            <a:spAutoFit/>
          </a:bodyPr>
          <a:lstStyle/>
          <a:p>
            <a:pPr marL="257175" indent="-257175" defTabSz="685800">
              <a:buFont typeface="Wingdings" panose="05000000000000000000" pitchFamily="2" charset="2"/>
              <a:buChar char="ü"/>
              <a:defRPr/>
            </a:pP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  <a:cs typeface="Times New Roman" panose="02020603050405020304" pitchFamily="18" charset="0"/>
              </a:rPr>
              <a:t>Психологическое сопровождение</a:t>
            </a:r>
          </a:p>
          <a:p>
            <a:pPr marL="257175" indent="-257175" defTabSz="685800">
              <a:buFont typeface="Wingdings" panose="05000000000000000000" pitchFamily="2" charset="2"/>
              <a:buChar char="ü"/>
              <a:defRPr/>
            </a:pP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  <a:cs typeface="Times New Roman" panose="02020603050405020304" pitchFamily="18" charset="0"/>
              </a:rPr>
              <a:t>Дефектологическое сопровождение</a:t>
            </a:r>
          </a:p>
          <a:p>
            <a:pPr marL="257175" indent="-257175" defTabSz="685800">
              <a:buFont typeface="Wingdings" panose="05000000000000000000" pitchFamily="2" charset="2"/>
              <a:buChar char="ü"/>
              <a:defRPr/>
            </a:pP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  <a:cs typeface="Times New Roman" panose="02020603050405020304" pitchFamily="18" charset="0"/>
              </a:rPr>
              <a:t>Логопедическое </a:t>
            </a: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  <a:cs typeface="Times New Roman" panose="02020603050405020304" pitchFamily="18" charset="0"/>
              </a:rPr>
              <a:t>сопровождение</a:t>
            </a:r>
          </a:p>
          <a:p>
            <a:pPr marL="257175" indent="-257175" defTabSz="685800">
              <a:buFont typeface="Wingdings" panose="05000000000000000000" pitchFamily="2" charset="2"/>
              <a:buChar char="ü"/>
              <a:defRPr/>
            </a:pP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  <a:cs typeface="Times New Roman" panose="02020603050405020304" pitchFamily="18" charset="0"/>
              </a:rPr>
              <a:t>Формирование коммуникативного поведения</a:t>
            </a:r>
            <a:endParaRPr lang="ru-RU" sz="1200" dirty="0">
              <a:solidFill>
                <a:schemeClr val="accent1">
                  <a:lumMod val="50000"/>
                </a:schemeClr>
              </a:solidFill>
              <a:latin typeface="Calibri" panose="020F0502020204030204"/>
              <a:cs typeface="Times New Roman" panose="02020603050405020304" pitchFamily="18" charset="0"/>
            </a:endParaRPr>
          </a:p>
        </p:txBody>
      </p:sp>
      <p:sp>
        <p:nvSpPr>
          <p:cNvPr id="7" name="Закругленный прямоугольник">
            <a:extLst>
              <a:ext uri="{FF2B5EF4-FFF2-40B4-BE49-F238E27FC236}">
                <a16:creationId xmlns:a16="http://schemas.microsoft.com/office/drawing/2014/main" xmlns="" id="{1E9008CE-DC04-45E2-AD4E-08ED4F3794DD}"/>
              </a:ext>
            </a:extLst>
          </p:cNvPr>
          <p:cNvSpPr/>
          <p:nvPr/>
        </p:nvSpPr>
        <p:spPr>
          <a:xfrm>
            <a:off x="4564832" y="586845"/>
            <a:ext cx="3116651" cy="739045"/>
          </a:xfrm>
          <a:prstGeom prst="roundRect">
            <a:avLst>
              <a:gd name="adj" fmla="val 9641"/>
            </a:avLst>
          </a:prstGeom>
          <a:solidFill>
            <a:srgbClr val="FFFFFF"/>
          </a:solidFill>
          <a:ln w="38100">
            <a:solidFill>
              <a:srgbClr val="376192"/>
            </a:solidFill>
            <a:miter lim="400000"/>
          </a:ln>
        </p:spPr>
        <p:txBody>
          <a:bodyPr lIns="0" tIns="0" rIns="0" bIns="0" anchor="ctr"/>
          <a:lstStyle/>
          <a:p>
            <a:pPr algn="ctr" defTabSz="685800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ru-RU" sz="1500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  <a:sym typeface="Helvetica Neue Medium"/>
              </a:rPr>
              <a:t>Коррекционно-образовательные технологии и специальные приемы обучения</a:t>
            </a:r>
            <a:endParaRPr sz="1500" dirty="0">
              <a:solidFill>
                <a:schemeClr val="accent1">
                  <a:lumMod val="50000"/>
                </a:schemeClr>
              </a:solidFill>
              <a:latin typeface="Calibri" panose="020F0502020204030204"/>
              <a:sym typeface="Helvetica Neue Medium"/>
            </a:endParaRPr>
          </a:p>
        </p:txBody>
      </p:sp>
      <p:sp>
        <p:nvSpPr>
          <p:cNvPr id="8" name="Закругленный прямоугольник">
            <a:extLst>
              <a:ext uri="{FF2B5EF4-FFF2-40B4-BE49-F238E27FC236}">
                <a16:creationId xmlns:a16="http://schemas.microsoft.com/office/drawing/2014/main" xmlns="" id="{79674F53-5EEE-48F5-A3F0-DA995521AEFC}"/>
              </a:ext>
            </a:extLst>
          </p:cNvPr>
          <p:cNvSpPr/>
          <p:nvPr/>
        </p:nvSpPr>
        <p:spPr>
          <a:xfrm>
            <a:off x="6338607" y="2939401"/>
            <a:ext cx="2735411" cy="739044"/>
          </a:xfrm>
          <a:prstGeom prst="roundRect">
            <a:avLst>
              <a:gd name="adj" fmla="val 9641"/>
            </a:avLst>
          </a:prstGeom>
          <a:solidFill>
            <a:srgbClr val="FFFFFF"/>
          </a:solidFill>
          <a:ln w="38100">
            <a:solidFill>
              <a:srgbClr val="376192"/>
            </a:solidFill>
            <a:miter lim="400000"/>
          </a:ln>
        </p:spPr>
        <p:txBody>
          <a:bodyPr lIns="0" tIns="0" rIns="0" bIns="0" anchor="ctr"/>
          <a:lstStyle/>
          <a:p>
            <a:pPr algn="ctr" defTabSz="685800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ru-RU" sz="1500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  <a:sym typeface="Helvetica Neue Medium"/>
              </a:rPr>
              <a:t>Воспитательные практики и дополнительное образование</a:t>
            </a:r>
            <a:endParaRPr sz="1500" dirty="0">
              <a:solidFill>
                <a:schemeClr val="accent1">
                  <a:lumMod val="50000"/>
                </a:schemeClr>
              </a:solidFill>
              <a:latin typeface="Calibri" panose="020F0502020204030204"/>
              <a:sym typeface="Helvetica Neue Medium"/>
            </a:endParaRPr>
          </a:p>
        </p:txBody>
      </p:sp>
      <p:sp>
        <p:nvSpPr>
          <p:cNvPr id="9" name="Закругленный прямоугольник">
            <a:extLst>
              <a:ext uri="{FF2B5EF4-FFF2-40B4-BE49-F238E27FC236}">
                <a16:creationId xmlns:a16="http://schemas.microsoft.com/office/drawing/2014/main" xmlns="" id="{B8AE13B1-F7C4-4A46-B916-335FF4B7E8C8}"/>
              </a:ext>
            </a:extLst>
          </p:cNvPr>
          <p:cNvSpPr/>
          <p:nvPr/>
        </p:nvSpPr>
        <p:spPr>
          <a:xfrm>
            <a:off x="398016" y="3311621"/>
            <a:ext cx="2735411" cy="739044"/>
          </a:xfrm>
          <a:prstGeom prst="roundRect">
            <a:avLst>
              <a:gd name="adj" fmla="val 9641"/>
            </a:avLst>
          </a:prstGeom>
          <a:solidFill>
            <a:srgbClr val="FFFFFF"/>
          </a:solidFill>
          <a:ln w="38100">
            <a:solidFill>
              <a:srgbClr val="376192"/>
            </a:solidFill>
            <a:miter lim="400000"/>
          </a:ln>
        </p:spPr>
        <p:txBody>
          <a:bodyPr lIns="0" tIns="0" rIns="0" bIns="0" anchor="ctr"/>
          <a:lstStyle/>
          <a:p>
            <a:pPr algn="ctr" defTabSz="685800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ru-RU" sz="1500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  <a:sym typeface="Helvetica Neue Medium"/>
              </a:rPr>
              <a:t>Коррекционно-развивающие технологии</a:t>
            </a:r>
            <a:endParaRPr sz="1500" dirty="0">
              <a:solidFill>
                <a:schemeClr val="accent1">
                  <a:lumMod val="50000"/>
                </a:schemeClr>
              </a:solidFill>
              <a:latin typeface="Calibri" panose="020F0502020204030204"/>
              <a:sym typeface="Helvetica Neue Medium"/>
            </a:endParaRPr>
          </a:p>
        </p:txBody>
      </p:sp>
      <p:sp>
        <p:nvSpPr>
          <p:cNvPr id="10" name="Закругленный прямоугольник">
            <a:extLst>
              <a:ext uri="{FF2B5EF4-FFF2-40B4-BE49-F238E27FC236}">
                <a16:creationId xmlns:a16="http://schemas.microsoft.com/office/drawing/2014/main" xmlns="" id="{ED15FE7A-955E-4959-9460-6FD6FC244B1F}"/>
              </a:ext>
            </a:extLst>
          </p:cNvPr>
          <p:cNvSpPr/>
          <p:nvPr/>
        </p:nvSpPr>
        <p:spPr>
          <a:xfrm>
            <a:off x="3328466" y="2791043"/>
            <a:ext cx="2735411" cy="739044"/>
          </a:xfrm>
          <a:prstGeom prst="roundRect">
            <a:avLst>
              <a:gd name="adj" fmla="val 9641"/>
            </a:avLst>
          </a:prstGeom>
          <a:solidFill>
            <a:srgbClr val="FFFFFF"/>
          </a:solidFill>
          <a:ln w="38100">
            <a:solidFill>
              <a:srgbClr val="376192"/>
            </a:solidFill>
            <a:miter lim="400000"/>
          </a:ln>
        </p:spPr>
        <p:txBody>
          <a:bodyPr lIns="0" tIns="0" rIns="0" bIns="0" anchor="ctr"/>
          <a:lstStyle/>
          <a:p>
            <a:pPr algn="ctr" defTabSz="685800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ru-RU" sz="1500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  <a:sym typeface="Helvetica Neue Medium"/>
              </a:rPr>
              <a:t>Комплексное сопровождение образовательного процесса</a:t>
            </a:r>
            <a:endParaRPr sz="1500" dirty="0">
              <a:solidFill>
                <a:schemeClr val="accent1">
                  <a:lumMod val="50000"/>
                </a:schemeClr>
              </a:solidFill>
              <a:latin typeface="Calibri" panose="020F0502020204030204"/>
              <a:sym typeface="Helvetica Neue Medium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73F017F-2E4F-4DD0-80DE-5F328E205FA5}"/>
              </a:ext>
            </a:extLst>
          </p:cNvPr>
          <p:cNvSpPr txBox="1"/>
          <p:nvPr/>
        </p:nvSpPr>
        <p:spPr>
          <a:xfrm>
            <a:off x="3376724" y="3588809"/>
            <a:ext cx="2735411" cy="1546577"/>
          </a:xfrm>
          <a:prstGeom prst="rect">
            <a:avLst/>
          </a:prstGeom>
          <a:solidFill>
            <a:schemeClr val="accent1">
              <a:lumMod val="20000"/>
              <a:lumOff val="80000"/>
              <a:alpha val="74000"/>
            </a:schemeClr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90" tIns="34290" rIns="34290" bIns="34290" numCol="1" spcCol="38100" rtlCol="0" anchor="t">
            <a:spAutoFit/>
          </a:bodyPr>
          <a:lstStyle/>
          <a:p>
            <a:pPr marL="257175" indent="-257175" defTabSz="685800">
              <a:buFont typeface="Wingdings" panose="05000000000000000000" pitchFamily="2" charset="2"/>
              <a:buChar char="ü"/>
              <a:defRPr/>
            </a:pP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  <a:cs typeface="Times New Roman" panose="02020603050405020304" pitchFamily="18" charset="0"/>
              </a:rPr>
              <a:t>Индивидуальный образовательный маршрут</a:t>
            </a:r>
          </a:p>
          <a:p>
            <a:pPr marL="257175" indent="-257175" defTabSz="685800">
              <a:buFont typeface="Wingdings" panose="05000000000000000000" pitchFamily="2" charset="2"/>
              <a:buChar char="ü"/>
              <a:defRPr/>
            </a:pP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  <a:cs typeface="Times New Roman" panose="02020603050405020304" pitchFamily="18" charset="0"/>
              </a:rPr>
              <a:t>Сопровождающая деятельность </a:t>
            </a:r>
            <a:r>
              <a:rPr lang="ru-RU" sz="1200" dirty="0" err="1">
                <a:solidFill>
                  <a:schemeClr val="accent1">
                    <a:lumMod val="50000"/>
                  </a:schemeClr>
                </a:solidFill>
                <a:latin typeface="Calibri" panose="020F0502020204030204"/>
                <a:cs typeface="Times New Roman" panose="02020603050405020304" pitchFamily="18" charset="0"/>
              </a:rPr>
              <a:t>ППк</a:t>
            </a:r>
            <a:endParaRPr lang="ru-RU" sz="1200" dirty="0">
              <a:solidFill>
                <a:schemeClr val="accent1">
                  <a:lumMod val="50000"/>
                </a:schemeClr>
              </a:solidFill>
              <a:latin typeface="Calibri" panose="020F0502020204030204"/>
              <a:cs typeface="Times New Roman" panose="02020603050405020304" pitchFamily="18" charset="0"/>
            </a:endParaRPr>
          </a:p>
          <a:p>
            <a:pPr marL="257175" indent="-257175" defTabSz="685800">
              <a:buFont typeface="Wingdings" panose="05000000000000000000" pitchFamily="2" charset="2"/>
              <a:buChar char="ü"/>
              <a:defRPr/>
            </a:pP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  <a:cs typeface="Times New Roman" panose="02020603050405020304" pitchFamily="18" charset="0"/>
              </a:rPr>
              <a:t>Служба психолого-педагогического сопровождения</a:t>
            </a:r>
          </a:p>
          <a:p>
            <a:pPr marL="257175" indent="-257175" defTabSz="685800">
              <a:buFont typeface="Wingdings" panose="05000000000000000000" pitchFamily="2" charset="2"/>
              <a:buChar char="ü"/>
              <a:defRPr/>
            </a:pP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  <a:cs typeface="Times New Roman" panose="02020603050405020304" pitchFamily="18" charset="0"/>
              </a:rPr>
              <a:t>Предупреждение нежелательного поведения и сенсорной перегрузки</a:t>
            </a:r>
          </a:p>
          <a:p>
            <a:pPr marL="257175" indent="-257175" defTabSz="685800">
              <a:buFont typeface="Wingdings" panose="05000000000000000000" pitchFamily="2" charset="2"/>
              <a:buChar char="ü"/>
              <a:defRPr/>
            </a:pPr>
            <a:r>
              <a:rPr lang="ru-RU" sz="1200" dirty="0" err="1" smtClean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  <a:cs typeface="Times New Roman" panose="02020603050405020304" pitchFamily="18" charset="0"/>
              </a:rPr>
              <a:t>Тьюторское</a:t>
            </a: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  <a:cs typeface="Times New Roman" panose="02020603050405020304" pitchFamily="18" charset="0"/>
              </a:rPr>
              <a:t> сопровождение</a:t>
            </a:r>
            <a:endParaRPr lang="ru-RU" sz="1200" dirty="0">
              <a:solidFill>
                <a:schemeClr val="accent1">
                  <a:lumMod val="50000"/>
                </a:schemeClr>
              </a:solidFill>
              <a:latin typeface="Calibri" panose="020F0502020204030204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C3B5594-4837-49BA-A83B-73AA02A75AE7}"/>
              </a:ext>
            </a:extLst>
          </p:cNvPr>
          <p:cNvSpPr txBox="1"/>
          <p:nvPr/>
        </p:nvSpPr>
        <p:spPr>
          <a:xfrm>
            <a:off x="137892" y="1362789"/>
            <a:ext cx="2964423" cy="1731243"/>
          </a:xfrm>
          <a:prstGeom prst="rect">
            <a:avLst/>
          </a:prstGeom>
          <a:solidFill>
            <a:schemeClr val="accent1">
              <a:lumMod val="20000"/>
              <a:lumOff val="80000"/>
              <a:alpha val="74000"/>
            </a:schemeClr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90" tIns="34290" rIns="34290" bIns="34290" numCol="1" spcCol="38100" rtlCol="0" anchor="t">
            <a:spAutoFit/>
          </a:bodyPr>
          <a:lstStyle/>
          <a:p>
            <a:pPr marL="257175" indent="-257175" defTabSz="685800">
              <a:buFont typeface="Wingdings" panose="05000000000000000000" pitchFamily="2" charset="2"/>
              <a:buChar char="ü"/>
              <a:defRPr/>
            </a:pP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  <a:cs typeface="Times New Roman" panose="02020603050405020304" pitchFamily="18" charset="0"/>
              </a:rPr>
              <a:t>Специальная организация пространства класса, помещений школы</a:t>
            </a:r>
          </a:p>
          <a:p>
            <a:pPr marL="257175" indent="-257175" defTabSz="685800">
              <a:buFont typeface="Wingdings" panose="05000000000000000000" pitchFamily="2" charset="2"/>
              <a:buChar char="ü"/>
              <a:defRPr/>
            </a:pP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  <a:cs typeface="Times New Roman" panose="02020603050405020304" pitchFamily="18" charset="0"/>
              </a:rPr>
              <a:t>Школьная навигация, содержательно-смысловые </a:t>
            </a: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  <a:cs typeface="Times New Roman" panose="02020603050405020304" pitchFamily="18" charset="0"/>
              </a:rPr>
              <a:t>ориентиры</a:t>
            </a:r>
          </a:p>
          <a:p>
            <a:pPr marL="257175" indent="-257175" defTabSz="685800">
              <a:buFont typeface="Wingdings" panose="05000000000000000000" pitchFamily="2" charset="2"/>
              <a:buChar char="ü"/>
              <a:defRPr/>
            </a:pP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  <a:cs typeface="Times New Roman" panose="02020603050405020304" pitchFamily="18" charset="0"/>
              </a:rPr>
              <a:t>Визуальное расписание</a:t>
            </a:r>
            <a:endParaRPr lang="ru-RU" sz="1200" dirty="0">
              <a:solidFill>
                <a:schemeClr val="accent1">
                  <a:lumMod val="50000"/>
                </a:schemeClr>
              </a:solidFill>
              <a:latin typeface="Calibri" panose="020F0502020204030204"/>
              <a:cs typeface="Times New Roman" panose="02020603050405020304" pitchFamily="18" charset="0"/>
            </a:endParaRPr>
          </a:p>
          <a:p>
            <a:pPr marL="257175" indent="-257175" defTabSz="685800">
              <a:buFont typeface="Wingdings" panose="05000000000000000000" pitchFamily="2" charset="2"/>
              <a:buChar char="ü"/>
              <a:defRPr/>
            </a:pP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  <a:cs typeface="Times New Roman" panose="02020603050405020304" pitchFamily="18" charset="0"/>
              </a:rPr>
              <a:t>Визуальная поддержка образовательного </a:t>
            </a: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  <a:cs typeface="Times New Roman" panose="02020603050405020304" pitchFamily="18" charset="0"/>
              </a:rPr>
              <a:t>процесса</a:t>
            </a:r>
          </a:p>
          <a:p>
            <a:pPr marL="257175" indent="-257175" defTabSz="685800">
              <a:buFont typeface="Wingdings" panose="05000000000000000000" pitchFamily="2" charset="2"/>
              <a:buChar char="ü"/>
              <a:defRPr/>
            </a:pP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  <a:cs typeface="Times New Roman" panose="02020603050405020304" pitchFamily="18" charset="0"/>
              </a:rPr>
              <a:t>Зона уединения</a:t>
            </a:r>
          </a:p>
          <a:p>
            <a:pPr marL="257175" indent="-257175" defTabSz="685800">
              <a:buFont typeface="Wingdings" panose="05000000000000000000" pitchFamily="2" charset="2"/>
              <a:buChar char="ü"/>
              <a:defRPr/>
            </a:pP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  <a:cs typeface="Times New Roman" panose="02020603050405020304" pitchFamily="18" charset="0"/>
              </a:rPr>
              <a:t>Зона сенсорной интеграции</a:t>
            </a:r>
            <a:endParaRPr lang="ru-RU" sz="1200" dirty="0">
              <a:solidFill>
                <a:schemeClr val="accent1">
                  <a:lumMod val="50000"/>
                </a:schemeClr>
              </a:solidFill>
              <a:latin typeface="Calibri" panose="020F0502020204030204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BA8DE5E-6E31-4294-BDA2-C8B3CFF0A85A}"/>
              </a:ext>
            </a:extLst>
          </p:cNvPr>
          <p:cNvSpPr txBox="1"/>
          <p:nvPr/>
        </p:nvSpPr>
        <p:spPr>
          <a:xfrm>
            <a:off x="6389081" y="3719088"/>
            <a:ext cx="2735411" cy="1361911"/>
          </a:xfrm>
          <a:prstGeom prst="rect">
            <a:avLst/>
          </a:prstGeom>
          <a:solidFill>
            <a:schemeClr val="accent1">
              <a:lumMod val="20000"/>
              <a:lumOff val="80000"/>
              <a:alpha val="74000"/>
            </a:schemeClr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90" tIns="34290" rIns="34290" bIns="34290" numCol="1" spcCol="38100" rtlCol="0" anchor="t">
            <a:spAutoFit/>
          </a:bodyPr>
          <a:lstStyle/>
          <a:p>
            <a:pPr marL="257175" indent="-257175" defTabSz="685800">
              <a:buFont typeface="Wingdings" panose="05000000000000000000" pitchFamily="2" charset="2"/>
              <a:buChar char="ü"/>
              <a:defRPr/>
            </a:pP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  <a:cs typeface="Times New Roman" panose="02020603050405020304" pitchFamily="18" charset="0"/>
              </a:rPr>
              <a:t>Развитие личностных </a:t>
            </a: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  <a:cs typeface="Times New Roman" panose="02020603050405020304" pitchFamily="18" charset="0"/>
              </a:rPr>
              <a:t>компетенций</a:t>
            </a:r>
          </a:p>
          <a:p>
            <a:pPr marL="257175" indent="-257175" defTabSz="685800">
              <a:buFont typeface="Wingdings" panose="05000000000000000000" pitchFamily="2" charset="2"/>
              <a:buChar char="ü"/>
              <a:defRPr/>
            </a:pP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  <a:cs typeface="Times New Roman" panose="02020603050405020304" pitchFamily="18" charset="0"/>
              </a:rPr>
              <a:t>Социальная интеграция, расширение коммуникации</a:t>
            </a:r>
            <a:endParaRPr lang="ru-RU" sz="1200" dirty="0">
              <a:solidFill>
                <a:schemeClr val="accent1">
                  <a:lumMod val="50000"/>
                </a:schemeClr>
              </a:solidFill>
              <a:latin typeface="Calibri" panose="020F0502020204030204"/>
              <a:cs typeface="Times New Roman" panose="02020603050405020304" pitchFamily="18" charset="0"/>
            </a:endParaRPr>
          </a:p>
          <a:p>
            <a:pPr marL="257175" indent="-257175" defTabSz="685800">
              <a:buFont typeface="Wingdings" panose="05000000000000000000" pitchFamily="2" charset="2"/>
              <a:buChar char="ü"/>
              <a:defRPr/>
            </a:pP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  <a:cs typeface="Times New Roman" panose="02020603050405020304" pitchFamily="18" charset="0"/>
              </a:rPr>
              <a:t>Формирование устойчивой гражданско-нравственной позиции</a:t>
            </a:r>
          </a:p>
          <a:p>
            <a:pPr marL="257175" indent="-257175" defTabSz="685800">
              <a:buFont typeface="Wingdings" panose="05000000000000000000" pitchFamily="2" charset="2"/>
              <a:buChar char="ü"/>
              <a:defRPr/>
            </a:pP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  <a:cs typeface="Times New Roman" panose="02020603050405020304" pitchFamily="18" charset="0"/>
              </a:rPr>
              <a:t>Самореализация личностного потенциала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BA3E573-5A85-436A-A0A6-950B30DB3190}"/>
              </a:ext>
            </a:extLst>
          </p:cNvPr>
          <p:cNvSpPr txBox="1"/>
          <p:nvPr/>
        </p:nvSpPr>
        <p:spPr>
          <a:xfrm>
            <a:off x="3562896" y="1370410"/>
            <a:ext cx="5418629" cy="1361911"/>
          </a:xfrm>
          <a:prstGeom prst="rect">
            <a:avLst/>
          </a:prstGeom>
          <a:solidFill>
            <a:schemeClr val="accent1">
              <a:lumMod val="20000"/>
              <a:lumOff val="80000"/>
              <a:alpha val="74000"/>
            </a:schemeClr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90" tIns="34290" rIns="34290" bIns="34290" numCol="1" spcCol="38100" rtlCol="0" anchor="t">
            <a:spAutoFit/>
          </a:bodyPr>
          <a:lstStyle/>
          <a:p>
            <a:pPr marL="257175" indent="-257175" defTabSz="685800">
              <a:buFont typeface="Wingdings" panose="05000000000000000000" pitchFamily="2" charset="2"/>
              <a:buChar char="ü"/>
              <a:defRPr/>
            </a:pP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  <a:cs typeface="Times New Roman" panose="02020603050405020304" pitchFamily="18" charset="0"/>
              </a:rPr>
              <a:t>Коррекционная направленность обучения</a:t>
            </a:r>
          </a:p>
          <a:p>
            <a:pPr marL="257175" indent="-257175" defTabSz="685800">
              <a:buFont typeface="Wingdings" panose="05000000000000000000" pitchFamily="2" charset="2"/>
              <a:buChar char="ü"/>
              <a:defRPr/>
            </a:pP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  <a:cs typeface="Times New Roman" panose="02020603050405020304" pitchFamily="18" charset="0"/>
              </a:rPr>
              <a:t>Компенсация нарушений развития</a:t>
            </a:r>
          </a:p>
          <a:p>
            <a:pPr marL="257175" indent="-257175" defTabSz="685800">
              <a:buFont typeface="Wingdings" panose="05000000000000000000" pitchFamily="2" charset="2"/>
              <a:buChar char="ü"/>
              <a:defRPr/>
            </a:pPr>
            <a:r>
              <a:rPr lang="ru-RU" sz="1200" dirty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  <a:cs typeface="Times New Roman" panose="02020603050405020304" pitchFamily="18" charset="0"/>
              </a:rPr>
              <a:t>Ориентация на «зону ближайшего развития» </a:t>
            </a: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  <a:cs typeface="Times New Roman" panose="02020603050405020304" pitchFamily="18" charset="0"/>
              </a:rPr>
              <a:t>обучающегося</a:t>
            </a:r>
          </a:p>
          <a:p>
            <a:pPr marL="257175" indent="-257175" defTabSz="685800">
              <a:buFont typeface="Wingdings" panose="05000000000000000000" pitchFamily="2" charset="2"/>
              <a:buChar char="ü"/>
              <a:defRPr/>
            </a:pP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  <a:cs typeface="Times New Roman" panose="02020603050405020304" pitchFamily="18" charset="0"/>
              </a:rPr>
              <a:t>Учет сенсорных особенностей, аффективного реагирования и коммуникативных возможностей</a:t>
            </a:r>
          </a:p>
          <a:p>
            <a:pPr marL="257175" indent="-257175" defTabSz="685800">
              <a:buFont typeface="Wingdings" panose="05000000000000000000" pitchFamily="2" charset="2"/>
              <a:buChar char="ü"/>
              <a:defRPr/>
            </a:pP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  <a:cs typeface="Times New Roman" panose="02020603050405020304" pitchFamily="18" charset="0"/>
              </a:rPr>
              <a:t>Адаптация учебного материала</a:t>
            </a:r>
          </a:p>
          <a:p>
            <a:pPr marL="257175" indent="-257175" defTabSz="685800">
              <a:buFont typeface="Wingdings" panose="05000000000000000000" pitchFamily="2" charset="2"/>
              <a:buChar char="ü"/>
              <a:defRPr/>
            </a:pP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  <a:cs typeface="Times New Roman" panose="02020603050405020304" pitchFamily="18" charset="0"/>
              </a:rPr>
              <a:t>Индивидуальный подбор вспомогательных средств, </a:t>
            </a:r>
            <a:r>
              <a:rPr lang="ru-RU" sz="1200" dirty="0" err="1" smtClean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  <a:cs typeface="Times New Roman" panose="02020603050405020304" pitchFamily="18" charset="0"/>
              </a:rPr>
              <a:t>асисстивных</a:t>
            </a:r>
            <a:r>
              <a:rPr lang="ru-RU" sz="1200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/>
                <a:cs typeface="Times New Roman" panose="02020603050405020304" pitchFamily="18" charset="0"/>
              </a:rPr>
              <a:t> технологий</a:t>
            </a:r>
            <a:endParaRPr lang="ru-RU" sz="1200" dirty="0">
              <a:solidFill>
                <a:schemeClr val="accent1">
                  <a:lumMod val="50000"/>
                </a:schemeClr>
              </a:solidFill>
              <a:latin typeface="Calibri" panose="020F0502020204030204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77713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>
            <a:extLst>
              <a:ext uri="{FF2B5EF4-FFF2-40B4-BE49-F238E27FC236}">
                <a16:creationId xmlns:a16="http://schemas.microsoft.com/office/drawing/2014/main" xmlns="" id="{7AB1C4FB-BC15-43B4-9B4B-005DC50A8780}"/>
              </a:ext>
            </a:extLst>
          </p:cNvPr>
          <p:cNvSpPr/>
          <p:nvPr/>
        </p:nvSpPr>
        <p:spPr>
          <a:xfrm>
            <a:off x="40332" y="748312"/>
            <a:ext cx="3699129" cy="476453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376192"/>
            </a:solidFill>
            <a:miter lim="400000"/>
          </a:ln>
        </p:spPr>
        <p:txBody>
          <a:bodyPr lIns="0" tIns="0" rIns="0" bIns="0" anchor="ctr"/>
          <a:lstStyle/>
          <a:p>
            <a:pPr algn="ctr"/>
            <a:r>
              <a:rPr lang="ru-RU" sz="15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Коррекционная направленность процесса обучения</a:t>
            </a:r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xmlns="" id="{C72F0181-536D-4ACA-B7DD-D2F41C748485}"/>
              </a:ext>
            </a:extLst>
          </p:cNvPr>
          <p:cNvSpPr txBox="1">
            <a:spLocks/>
          </p:cNvSpPr>
          <p:nvPr/>
        </p:nvSpPr>
        <p:spPr>
          <a:xfrm>
            <a:off x="1317111" y="104302"/>
            <a:ext cx="7482465" cy="302195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100" b="1" cap="all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</a:t>
            </a:r>
            <a:r>
              <a:rPr lang="ru-RU" sz="2100" b="1" cap="all" dirty="0" err="1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</a:t>
            </a:r>
            <a:r>
              <a:rPr lang="ru-RU" sz="2100" b="1" cap="all" dirty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b="1" cap="all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АООП</a:t>
            </a: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:a16="http://schemas.microsoft.com/office/drawing/2014/main" xmlns="" id="{7AB1C4FB-BC15-43B4-9B4B-005DC50A8780}"/>
              </a:ext>
            </a:extLst>
          </p:cNvPr>
          <p:cNvSpPr/>
          <p:nvPr/>
        </p:nvSpPr>
        <p:spPr>
          <a:xfrm>
            <a:off x="4259712" y="748312"/>
            <a:ext cx="2156459" cy="701040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376192"/>
            </a:solidFill>
            <a:miter lim="400000"/>
          </a:ln>
        </p:spPr>
        <p:txBody>
          <a:bodyPr lIns="0" tIns="0" rIns="0" bIns="0" anchor="ctr"/>
          <a:lstStyle/>
          <a:p>
            <a:pPr algn="ctr"/>
            <a:r>
              <a:rPr lang="ru-RU" sz="15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Специальные приемы обучения</a:t>
            </a:r>
          </a:p>
        </p:txBody>
      </p:sp>
      <p:sp>
        <p:nvSpPr>
          <p:cNvPr id="18" name="Скругленный прямоугольник 17">
            <a:extLst>
              <a:ext uri="{FF2B5EF4-FFF2-40B4-BE49-F238E27FC236}">
                <a16:creationId xmlns:a16="http://schemas.microsoft.com/office/drawing/2014/main" xmlns="" id="{7AB1C4FB-BC15-43B4-9B4B-005DC50A8780}"/>
              </a:ext>
            </a:extLst>
          </p:cNvPr>
          <p:cNvSpPr/>
          <p:nvPr/>
        </p:nvSpPr>
        <p:spPr>
          <a:xfrm>
            <a:off x="6750563" y="748312"/>
            <a:ext cx="2307833" cy="701040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376192"/>
            </a:solidFill>
            <a:miter lim="400000"/>
          </a:ln>
        </p:spPr>
        <p:txBody>
          <a:bodyPr lIns="0" tIns="0" rIns="0" bIns="0" anchor="ctr"/>
          <a:lstStyle/>
          <a:p>
            <a:pPr algn="ctr"/>
            <a:r>
              <a:rPr lang="ru-RU" sz="15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Адаптация учебного материала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40332" y="1590569"/>
            <a:ext cx="3959898" cy="715581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1350" dirty="0"/>
              <a:t>Увеличение времени, отводимого на звуковой анализ слов, осознание </a:t>
            </a:r>
            <a:r>
              <a:rPr lang="ru-RU" sz="1350" dirty="0" err="1"/>
              <a:t>звуко</a:t>
            </a:r>
            <a:r>
              <a:rPr lang="ru-RU" sz="1350" dirty="0"/>
              <a:t>-буквенный структуры слова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49101" y="2344866"/>
            <a:ext cx="3951129" cy="923330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1350" dirty="0"/>
              <a:t>Использование большего количества заданий на развитие точности и скоординированности движений при письме, совершенствование мелкой моторики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32982" y="1272391"/>
            <a:ext cx="3959898" cy="300082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1350" dirty="0"/>
              <a:t>Например, Русский язык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49101" y="3300372"/>
            <a:ext cx="3959898" cy="715581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1350" dirty="0"/>
              <a:t>Проведение повседневной словарной работы по уточнению и расширению лексического значения слов, накоплению устного речевого опыта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32982" y="4019892"/>
            <a:ext cx="3959898" cy="1131079"/>
          </a:xfrm>
          <a:prstGeom prst="rect">
            <a:avLst/>
          </a:prstGeom>
          <a:ln>
            <a:solidFill>
              <a:schemeClr val="tx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1350" dirty="0"/>
              <a:t>Трудности языкового анализа и синтеза требуют введения дополнительных упражнений на определение границ предложения, составления схемы предложения, работу с деформированным предложением и текстом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4197410" y="1837562"/>
            <a:ext cx="2355790" cy="507831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1350" dirty="0"/>
              <a:t>Предъявление дозированной помощи 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197409" y="2356942"/>
            <a:ext cx="2355791" cy="507831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1350" dirty="0"/>
              <a:t>Этапность формирования учебных действий, навыков</a:t>
            </a:r>
          </a:p>
        </p:txBody>
      </p:sp>
      <p:sp>
        <p:nvSpPr>
          <p:cNvPr id="26" name="Прямоугольник 25"/>
          <p:cNvSpPr/>
          <p:nvPr/>
        </p:nvSpPr>
        <p:spPr>
          <a:xfrm rot="10800000" flipV="1">
            <a:off x="4197410" y="2767049"/>
            <a:ext cx="2355789" cy="715581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1350" dirty="0"/>
              <a:t>Алгоритмизация при изучении учебного материала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197410" y="3458602"/>
            <a:ext cx="2355789" cy="507831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1350" dirty="0"/>
              <a:t>Использование смысловых  опор, визуализации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4197410" y="3978901"/>
            <a:ext cx="2355789" cy="507831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1350" dirty="0"/>
              <a:t>Усиление предметно-практической деятельности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4197410" y="4499199"/>
            <a:ext cx="2355789" cy="507831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1350" dirty="0"/>
              <a:t>Структурирование учебной деятельности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4197409" y="1505981"/>
            <a:ext cx="2355791" cy="300082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1350" dirty="0"/>
              <a:t>Принцип «пошаговости» 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6787828" y="1660808"/>
            <a:ext cx="2217419" cy="507831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1350" dirty="0"/>
              <a:t>Адаптация внешнего вида задания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6795770" y="2247052"/>
            <a:ext cx="2217419" cy="507831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1350" dirty="0"/>
              <a:t>Изменение формы предъявления задания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6795770" y="2834155"/>
            <a:ext cx="2217419" cy="507831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1350" dirty="0"/>
              <a:t>Адаптация инструкции к заданию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6795770" y="3404246"/>
            <a:ext cx="2217419" cy="507831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1350" dirty="0"/>
              <a:t>Сокращение объема заданий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6795770" y="3946936"/>
            <a:ext cx="2217419" cy="507831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1350" dirty="0"/>
              <a:t>Адаптация заданий по уровню сложности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6787828" y="4489624"/>
            <a:ext cx="2217419" cy="507831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1350" dirty="0"/>
              <a:t>Использование рабочих листов</a:t>
            </a:r>
          </a:p>
        </p:txBody>
      </p:sp>
    </p:spTree>
    <p:extLst>
      <p:ext uri="{BB962C8B-B14F-4D97-AF65-F5344CB8AC3E}">
        <p14:creationId xmlns:p14="http://schemas.microsoft.com/office/powerpoint/2010/main" val="32923088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кругленный прямоугольник">
            <a:extLst>
              <a:ext uri="{FF2B5EF4-FFF2-40B4-BE49-F238E27FC236}">
                <a16:creationId xmlns:a16="http://schemas.microsoft.com/office/drawing/2014/main" xmlns="" id="{9D4A0D2E-DD75-452B-A69B-0D86EEAB325E}"/>
              </a:ext>
            </a:extLst>
          </p:cNvPr>
          <p:cNvSpPr/>
          <p:nvPr/>
        </p:nvSpPr>
        <p:spPr>
          <a:xfrm>
            <a:off x="347467" y="499254"/>
            <a:ext cx="3159305" cy="739045"/>
          </a:xfrm>
          <a:prstGeom prst="roundRect">
            <a:avLst>
              <a:gd name="adj" fmla="val 9641"/>
            </a:avLst>
          </a:prstGeom>
          <a:solidFill>
            <a:srgbClr val="FFFFFF"/>
          </a:solidFill>
          <a:ln w="38100">
            <a:solidFill>
              <a:srgbClr val="376192"/>
            </a:solidFill>
            <a:miter lim="400000"/>
          </a:ln>
        </p:spPr>
        <p:txBody>
          <a:bodyPr lIns="0" tIns="0" rIns="0" bIns="0" anchor="ctr"/>
          <a:lstStyle/>
          <a:p>
            <a:pPr algn="ctr" defTabSz="685800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ru-RU" sz="150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  <a:sym typeface="Helvetica Neue Medium"/>
              </a:rPr>
              <a:t>Коррекционно-развивающие занятия по курсам коррекционной области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3684FB43-8EB2-4D60-9215-7D092E31D000}"/>
              </a:ext>
            </a:extLst>
          </p:cNvPr>
          <p:cNvSpPr txBox="1"/>
          <p:nvPr/>
        </p:nvSpPr>
        <p:spPr>
          <a:xfrm>
            <a:off x="390404" y="1320435"/>
            <a:ext cx="3116367" cy="1523494"/>
          </a:xfrm>
          <a:prstGeom prst="rect">
            <a:avLst/>
          </a:prstGeom>
          <a:solidFill>
            <a:schemeClr val="accent1">
              <a:lumMod val="20000"/>
              <a:lumOff val="80000"/>
              <a:alpha val="74000"/>
            </a:schemeClr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90" tIns="34290" rIns="34290" bIns="34290" numCol="1" spcCol="38100" rtlCol="0" anchor="t">
            <a:spAutoFit/>
          </a:bodyPr>
          <a:lstStyle/>
          <a:p>
            <a:pPr marL="257175" indent="-257175" defTabSz="685800">
              <a:buFont typeface="Wingdings" panose="05000000000000000000" pitchFamily="2" charset="2"/>
              <a:buChar char="ü"/>
              <a:defRPr/>
            </a:pPr>
            <a:r>
              <a:rPr lang="ru-RU" sz="1350" dirty="0" smtClean="0">
                <a:solidFill>
                  <a:srgbClr val="0776AE"/>
                </a:solidFill>
                <a:latin typeface="Calibri" panose="020F0502020204030204"/>
                <a:cs typeface="Times New Roman" panose="02020603050405020304" pitchFamily="18" charset="0"/>
              </a:rPr>
              <a:t>Обязательные курсы в соответствии с ФАОП</a:t>
            </a:r>
            <a:endParaRPr lang="ru-RU" sz="1350" dirty="0">
              <a:solidFill>
                <a:srgbClr val="0776AE"/>
              </a:solidFill>
              <a:latin typeface="Calibri" panose="020F0502020204030204"/>
              <a:cs typeface="Times New Roman" panose="02020603050405020304" pitchFamily="18" charset="0"/>
            </a:endParaRPr>
          </a:p>
          <a:p>
            <a:pPr marL="257175" indent="-257175" defTabSz="685800">
              <a:buFont typeface="Wingdings" panose="05000000000000000000" pitchFamily="2" charset="2"/>
              <a:buChar char="ü"/>
              <a:defRPr/>
            </a:pPr>
            <a:r>
              <a:rPr lang="ru-RU" sz="1350" dirty="0">
                <a:solidFill>
                  <a:srgbClr val="0776AE"/>
                </a:solidFill>
                <a:latin typeface="Calibri" panose="020F0502020204030204"/>
                <a:cs typeface="Times New Roman" panose="02020603050405020304" pitchFamily="18" charset="0"/>
              </a:rPr>
              <a:t>Другие коррекционные курсы по </a:t>
            </a:r>
            <a:r>
              <a:rPr lang="ru-RU" sz="1350" dirty="0" smtClean="0">
                <a:solidFill>
                  <a:srgbClr val="0776AE"/>
                </a:solidFill>
                <a:latin typeface="Calibri" panose="020F0502020204030204"/>
                <a:cs typeface="Times New Roman" panose="02020603050405020304" pitchFamily="18" charset="0"/>
              </a:rPr>
              <a:t>заключению ПМПК, рекомендациям </a:t>
            </a:r>
            <a:r>
              <a:rPr lang="ru-RU" sz="1350" dirty="0" err="1" smtClean="0">
                <a:solidFill>
                  <a:srgbClr val="0776AE"/>
                </a:solidFill>
                <a:latin typeface="Calibri" panose="020F0502020204030204"/>
                <a:cs typeface="Times New Roman" panose="02020603050405020304" pitchFamily="18" charset="0"/>
              </a:rPr>
              <a:t>ППк</a:t>
            </a:r>
            <a:endParaRPr lang="ru-RU" sz="1350" dirty="0" smtClean="0">
              <a:solidFill>
                <a:srgbClr val="0776AE"/>
              </a:solidFill>
              <a:latin typeface="Calibri" panose="020F0502020204030204"/>
              <a:cs typeface="Times New Roman" panose="02020603050405020304" pitchFamily="18" charset="0"/>
            </a:endParaRPr>
          </a:p>
          <a:p>
            <a:pPr marL="257175" indent="-257175" defTabSz="685800">
              <a:buFont typeface="Wingdings" panose="05000000000000000000" pitchFamily="2" charset="2"/>
              <a:buChar char="ü"/>
              <a:defRPr/>
            </a:pPr>
            <a:r>
              <a:rPr lang="ru-RU" sz="1350" dirty="0" smtClean="0">
                <a:solidFill>
                  <a:srgbClr val="0776AE"/>
                </a:solidFill>
                <a:latin typeface="Calibri" panose="020F0502020204030204"/>
                <a:cs typeface="Times New Roman" panose="02020603050405020304" pitchFamily="18" charset="0"/>
              </a:rPr>
              <a:t>Психолого-педагогическая реабилитация</a:t>
            </a:r>
          </a:p>
        </p:txBody>
      </p:sp>
      <p:sp>
        <p:nvSpPr>
          <p:cNvPr id="18" name="Закругленный прямоугольник">
            <a:extLst>
              <a:ext uri="{FF2B5EF4-FFF2-40B4-BE49-F238E27FC236}">
                <a16:creationId xmlns:a16="http://schemas.microsoft.com/office/drawing/2014/main" xmlns="" id="{FCB95475-8E0D-495C-B240-F5F946DFFB39}"/>
              </a:ext>
            </a:extLst>
          </p:cNvPr>
          <p:cNvSpPr/>
          <p:nvPr/>
        </p:nvSpPr>
        <p:spPr>
          <a:xfrm>
            <a:off x="5158325" y="544420"/>
            <a:ext cx="2977593" cy="621653"/>
          </a:xfrm>
          <a:prstGeom prst="roundRect">
            <a:avLst>
              <a:gd name="adj" fmla="val 9641"/>
            </a:avLst>
          </a:prstGeom>
          <a:solidFill>
            <a:srgbClr val="FFFFFF"/>
          </a:solidFill>
          <a:ln w="38100">
            <a:solidFill>
              <a:srgbClr val="376192"/>
            </a:solidFill>
            <a:miter lim="400000"/>
          </a:ln>
        </p:spPr>
        <p:txBody>
          <a:bodyPr lIns="0" tIns="0" rIns="0" bIns="0" anchor="ctr"/>
          <a:lstStyle/>
          <a:p>
            <a:pPr algn="ctr" defTabSz="685800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ru-RU" sz="150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  <a:sym typeface="Helvetica Neue Medium"/>
              </a:rPr>
              <a:t>Деятельность психолого-педагогического консилиума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8A491B0A-5297-4728-8CAF-AF40871A1A14}"/>
              </a:ext>
            </a:extLst>
          </p:cNvPr>
          <p:cNvSpPr txBox="1"/>
          <p:nvPr/>
        </p:nvSpPr>
        <p:spPr>
          <a:xfrm>
            <a:off x="3964105" y="1320434"/>
            <a:ext cx="5050355" cy="2469907"/>
          </a:xfrm>
          <a:prstGeom prst="rect">
            <a:avLst/>
          </a:prstGeom>
          <a:solidFill>
            <a:schemeClr val="accent1">
              <a:lumMod val="20000"/>
              <a:lumOff val="80000"/>
              <a:alpha val="74000"/>
            </a:schemeClr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90" tIns="34290" rIns="34290" bIns="34290" numCol="1" spcCol="38100" rtlCol="0" anchor="t">
            <a:spAutoFit/>
          </a:bodyPr>
          <a:lstStyle/>
          <a:p>
            <a:pPr marL="257175" indent="-257175" defTabSz="685800">
              <a:buFont typeface="Wingdings" panose="05000000000000000000" pitchFamily="2" charset="2"/>
              <a:buChar char="ü"/>
              <a:defRPr/>
            </a:pPr>
            <a:r>
              <a:rPr lang="ru-RU" sz="1200" dirty="0">
                <a:solidFill>
                  <a:srgbClr val="0776AE"/>
                </a:solidFill>
                <a:latin typeface="Calibri" panose="020F0502020204030204"/>
                <a:cs typeface="Times New Roman" panose="02020603050405020304" pitchFamily="18" charset="0"/>
              </a:rPr>
              <a:t>Проектирование и реализация индивидуального образовательного маршрута обучающегося</a:t>
            </a:r>
          </a:p>
          <a:p>
            <a:pPr marL="257175" indent="-257175" defTabSz="685800">
              <a:buFont typeface="Wingdings" panose="05000000000000000000" pitchFamily="2" charset="2"/>
              <a:buChar char="ü"/>
              <a:defRPr/>
            </a:pPr>
            <a:r>
              <a:rPr lang="ru-RU" sz="1200" dirty="0">
                <a:solidFill>
                  <a:srgbClr val="0776AE"/>
                </a:solidFill>
                <a:latin typeface="Calibri" panose="020F0502020204030204"/>
                <a:cs typeface="Times New Roman" panose="02020603050405020304" pitchFamily="18" charset="0"/>
              </a:rPr>
              <a:t>Мониторинг психофизического развития ребенка</a:t>
            </a:r>
          </a:p>
          <a:p>
            <a:pPr marL="257175" indent="-257175" defTabSz="685800">
              <a:buFont typeface="Wingdings" panose="05000000000000000000" pitchFamily="2" charset="2"/>
              <a:buChar char="ü"/>
              <a:defRPr/>
            </a:pPr>
            <a:r>
              <a:rPr lang="ru-RU" sz="1200" dirty="0">
                <a:solidFill>
                  <a:srgbClr val="0776AE"/>
                </a:solidFill>
                <a:latin typeface="Calibri" panose="020F0502020204030204"/>
                <a:cs typeface="Times New Roman" panose="02020603050405020304" pitchFamily="18" charset="0"/>
              </a:rPr>
              <a:t>Индивидуализация содержания обучения и специальных образовательных условий</a:t>
            </a:r>
          </a:p>
          <a:p>
            <a:pPr marL="257175" indent="-257175" defTabSz="685800">
              <a:buFont typeface="Wingdings" panose="05000000000000000000" pitchFamily="2" charset="2"/>
              <a:buChar char="ü"/>
              <a:defRPr/>
            </a:pPr>
            <a:r>
              <a:rPr lang="ru-RU" sz="1200" dirty="0">
                <a:solidFill>
                  <a:srgbClr val="0776AE"/>
                </a:solidFill>
                <a:latin typeface="Calibri" panose="020F0502020204030204"/>
                <a:cs typeface="Times New Roman" panose="02020603050405020304" pitchFamily="18" charset="0"/>
              </a:rPr>
              <a:t>Индивидуализация специальных приемов и вспомогательных средств обучения</a:t>
            </a:r>
          </a:p>
          <a:p>
            <a:pPr marL="257175" indent="-257175" defTabSz="685800">
              <a:buFont typeface="Wingdings" panose="05000000000000000000" pitchFamily="2" charset="2"/>
              <a:buChar char="ü"/>
              <a:defRPr/>
            </a:pPr>
            <a:r>
              <a:rPr lang="ru-RU" sz="1200" dirty="0">
                <a:solidFill>
                  <a:srgbClr val="0776AE"/>
                </a:solidFill>
                <a:latin typeface="Calibri" panose="020F0502020204030204"/>
                <a:cs typeface="Times New Roman" panose="02020603050405020304" pitchFamily="18" charset="0"/>
              </a:rPr>
              <a:t>Индивидуализация подходов к системе оценивания, определение специальных условий промежуточной аттестации и текущего контроля успеваемости</a:t>
            </a:r>
          </a:p>
          <a:p>
            <a:pPr marL="257175" indent="-257175" defTabSz="685800">
              <a:buFont typeface="Wingdings" panose="05000000000000000000" pitchFamily="2" charset="2"/>
              <a:buChar char="ü"/>
              <a:defRPr/>
            </a:pPr>
            <a:r>
              <a:rPr lang="ru-RU" sz="1200" dirty="0">
                <a:solidFill>
                  <a:srgbClr val="0776AE"/>
                </a:solidFill>
                <a:latin typeface="Calibri" panose="020F0502020204030204"/>
                <a:cs typeface="Times New Roman" panose="02020603050405020304" pitchFamily="18" charset="0"/>
              </a:rPr>
              <a:t>Экспертная деятельность по оценке сформированности навыков жизненной компетенции</a:t>
            </a:r>
          </a:p>
          <a:p>
            <a:pPr marL="257175" indent="-257175" defTabSz="685800">
              <a:buFont typeface="Wingdings" panose="05000000000000000000" pitchFamily="2" charset="2"/>
              <a:buChar char="ü"/>
              <a:defRPr/>
            </a:pPr>
            <a:r>
              <a:rPr lang="ru-RU" sz="1200" dirty="0">
                <a:solidFill>
                  <a:srgbClr val="0776AE"/>
                </a:solidFill>
                <a:latin typeface="Calibri" panose="020F0502020204030204"/>
                <a:cs typeface="Times New Roman" panose="02020603050405020304" pitchFamily="18" charset="0"/>
              </a:rPr>
              <a:t>Индивидуальный диагностический профиль обучающегося</a:t>
            </a:r>
          </a:p>
        </p:txBody>
      </p:sp>
      <p:sp>
        <p:nvSpPr>
          <p:cNvPr id="20" name="Закругленный прямоугольник">
            <a:extLst>
              <a:ext uri="{FF2B5EF4-FFF2-40B4-BE49-F238E27FC236}">
                <a16:creationId xmlns:a16="http://schemas.microsoft.com/office/drawing/2014/main" xmlns="" id="{9D4A0D2E-DD75-452B-A69B-0D86EEAB325E}"/>
              </a:ext>
            </a:extLst>
          </p:cNvPr>
          <p:cNvSpPr/>
          <p:nvPr/>
        </p:nvSpPr>
        <p:spPr>
          <a:xfrm>
            <a:off x="347467" y="3133814"/>
            <a:ext cx="3159305" cy="739045"/>
          </a:xfrm>
          <a:prstGeom prst="roundRect">
            <a:avLst>
              <a:gd name="adj" fmla="val 9641"/>
            </a:avLst>
          </a:prstGeom>
          <a:solidFill>
            <a:srgbClr val="FFFFFF"/>
          </a:solidFill>
          <a:ln w="38100">
            <a:solidFill>
              <a:srgbClr val="376192"/>
            </a:solidFill>
            <a:miter lim="400000"/>
          </a:ln>
        </p:spPr>
        <p:txBody>
          <a:bodyPr lIns="0" tIns="0" rIns="0" bIns="0" anchor="ctr"/>
          <a:lstStyle/>
          <a:p>
            <a:pPr algn="ctr" defTabSz="685800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ru-RU" sz="150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  <a:sym typeface="Helvetica Neue Medium"/>
              </a:rPr>
              <a:t>Сопровождающая деятельность специалистов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3684FB43-8EB2-4D60-9215-7D092E31D000}"/>
              </a:ext>
            </a:extLst>
          </p:cNvPr>
          <p:cNvSpPr txBox="1"/>
          <p:nvPr/>
        </p:nvSpPr>
        <p:spPr>
          <a:xfrm>
            <a:off x="106680" y="3954994"/>
            <a:ext cx="4657169" cy="1107996"/>
          </a:xfrm>
          <a:prstGeom prst="rect">
            <a:avLst/>
          </a:prstGeom>
          <a:solidFill>
            <a:schemeClr val="accent1">
              <a:lumMod val="20000"/>
              <a:lumOff val="80000"/>
              <a:alpha val="74000"/>
            </a:schemeClr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90" tIns="34290" rIns="34290" bIns="34290" numCol="1" spcCol="38100" rtlCol="0" anchor="t">
            <a:spAutoFit/>
          </a:bodyPr>
          <a:lstStyle/>
          <a:p>
            <a:pPr marL="257175" indent="-257175" defTabSz="685800">
              <a:buFont typeface="Wingdings" panose="05000000000000000000" pitchFamily="2" charset="2"/>
              <a:buChar char="ü"/>
              <a:defRPr/>
            </a:pPr>
            <a:r>
              <a:rPr lang="ru-RU" sz="1350" dirty="0">
                <a:solidFill>
                  <a:srgbClr val="0776AE"/>
                </a:solidFill>
                <a:latin typeface="Calibri" panose="020F0502020204030204"/>
                <a:cs typeface="Times New Roman" panose="02020603050405020304" pitchFamily="18" charset="0"/>
              </a:rPr>
              <a:t>Консультирование родителей, педагогов</a:t>
            </a:r>
          </a:p>
          <a:p>
            <a:pPr marL="257175" indent="-257175" defTabSz="685800">
              <a:buFont typeface="Wingdings" panose="05000000000000000000" pitchFamily="2" charset="2"/>
              <a:buChar char="ü"/>
              <a:defRPr/>
            </a:pPr>
            <a:r>
              <a:rPr lang="ru-RU" sz="1350" dirty="0">
                <a:solidFill>
                  <a:srgbClr val="0776AE"/>
                </a:solidFill>
                <a:latin typeface="Calibri" panose="020F0502020204030204"/>
                <a:cs typeface="Times New Roman" panose="02020603050405020304" pitchFamily="18" charset="0"/>
              </a:rPr>
              <a:t>Отслеживание динамики ребенка</a:t>
            </a:r>
          </a:p>
          <a:p>
            <a:pPr marL="257175" indent="-257175" defTabSz="685800">
              <a:buFont typeface="Wingdings" panose="05000000000000000000" pitchFamily="2" charset="2"/>
              <a:buChar char="ü"/>
              <a:defRPr/>
            </a:pPr>
            <a:r>
              <a:rPr lang="ru-RU" sz="1350" dirty="0">
                <a:solidFill>
                  <a:srgbClr val="0776AE"/>
                </a:solidFill>
                <a:latin typeface="Calibri" panose="020F0502020204030204"/>
                <a:cs typeface="Times New Roman" panose="02020603050405020304" pitchFamily="18" charset="0"/>
              </a:rPr>
              <a:t>Мониторинг результативности освоения коррекционных курсов</a:t>
            </a:r>
          </a:p>
          <a:p>
            <a:pPr marL="257175" indent="-257175" defTabSz="685800">
              <a:buFont typeface="Wingdings" panose="05000000000000000000" pitchFamily="2" charset="2"/>
              <a:buChar char="ü"/>
              <a:defRPr/>
            </a:pPr>
            <a:r>
              <a:rPr lang="ru-RU" sz="1350" dirty="0" err="1">
                <a:solidFill>
                  <a:srgbClr val="0776AE"/>
                </a:solidFill>
                <a:latin typeface="Calibri" panose="020F0502020204030204"/>
                <a:cs typeface="Times New Roman" panose="02020603050405020304" pitchFamily="18" charset="0"/>
              </a:rPr>
              <a:t>Тьюторское</a:t>
            </a:r>
            <a:r>
              <a:rPr lang="ru-RU" sz="1350" dirty="0">
                <a:solidFill>
                  <a:srgbClr val="0776AE"/>
                </a:solidFill>
                <a:latin typeface="Calibri" panose="020F0502020204030204"/>
                <a:cs typeface="Times New Roman" panose="02020603050405020304" pitchFamily="18" charset="0"/>
              </a:rPr>
              <a:t> сопровождение (при необходимости)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3684FB43-8EB2-4D60-9215-7D092E31D000}"/>
              </a:ext>
            </a:extLst>
          </p:cNvPr>
          <p:cNvSpPr txBox="1"/>
          <p:nvPr/>
        </p:nvSpPr>
        <p:spPr>
          <a:xfrm>
            <a:off x="4763848" y="3954995"/>
            <a:ext cx="4250612" cy="1107996"/>
          </a:xfrm>
          <a:prstGeom prst="rect">
            <a:avLst/>
          </a:prstGeom>
          <a:solidFill>
            <a:schemeClr val="accent1">
              <a:lumMod val="20000"/>
              <a:lumOff val="80000"/>
              <a:alpha val="74000"/>
            </a:schemeClr>
          </a:solidFill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4290" tIns="34290" rIns="34290" bIns="34290" numCol="1" spcCol="38100" rtlCol="0" anchor="t">
            <a:spAutoFit/>
          </a:bodyPr>
          <a:lstStyle/>
          <a:p>
            <a:pPr marL="257175" indent="-257175">
              <a:buFont typeface="Wingdings" panose="05000000000000000000" pitchFamily="2" charset="2"/>
              <a:buChar char="ü"/>
              <a:defRPr/>
            </a:pPr>
            <a:r>
              <a:rPr lang="ru-RU" sz="1350" dirty="0">
                <a:solidFill>
                  <a:srgbClr val="0776AE"/>
                </a:solidFill>
                <a:cs typeface="Times New Roman" panose="02020603050405020304" pitchFamily="18" charset="0"/>
              </a:rPr>
              <a:t>Профилактическая работа:</a:t>
            </a:r>
          </a:p>
          <a:p>
            <a:pPr marL="257175" indent="-257175" defTabSz="685800">
              <a:buFont typeface="Wingdings" panose="05000000000000000000" pitchFamily="2" charset="2"/>
              <a:buChar char="ü"/>
              <a:defRPr/>
            </a:pPr>
            <a:r>
              <a:rPr lang="ru-RU" sz="1350" dirty="0">
                <a:solidFill>
                  <a:srgbClr val="0776AE"/>
                </a:solidFill>
                <a:latin typeface="Calibri" panose="020F0502020204030204"/>
                <a:cs typeface="Times New Roman" panose="02020603050405020304" pitchFamily="18" charset="0"/>
              </a:rPr>
              <a:t>Сопровождение адаптации</a:t>
            </a:r>
          </a:p>
          <a:p>
            <a:pPr marL="257175" indent="-257175" defTabSz="685800">
              <a:buFont typeface="Wingdings" panose="05000000000000000000" pitchFamily="2" charset="2"/>
              <a:buChar char="ü"/>
              <a:defRPr/>
            </a:pPr>
            <a:r>
              <a:rPr lang="ru-RU" sz="1350" dirty="0">
                <a:solidFill>
                  <a:srgbClr val="0776AE"/>
                </a:solidFill>
                <a:latin typeface="Calibri" panose="020F0502020204030204"/>
                <a:cs typeface="Times New Roman" panose="02020603050405020304" pitchFamily="18" charset="0"/>
              </a:rPr>
              <a:t>Сопровождение взросления</a:t>
            </a:r>
          </a:p>
          <a:p>
            <a:pPr marL="257175" indent="-257175" defTabSz="685800">
              <a:buFont typeface="Wingdings" panose="05000000000000000000" pitchFamily="2" charset="2"/>
              <a:buChar char="ü"/>
              <a:defRPr/>
            </a:pPr>
            <a:r>
              <a:rPr lang="ru-RU" sz="1350" dirty="0">
                <a:solidFill>
                  <a:srgbClr val="0776AE"/>
                </a:solidFill>
                <a:latin typeface="Calibri" panose="020F0502020204030204"/>
                <a:cs typeface="Times New Roman" panose="02020603050405020304" pitchFamily="18" charset="0"/>
              </a:rPr>
              <a:t>Профилактика негативных проявлений</a:t>
            </a:r>
          </a:p>
          <a:p>
            <a:pPr marL="257175" indent="-257175" defTabSz="685800">
              <a:buFont typeface="Wingdings" panose="05000000000000000000" pitchFamily="2" charset="2"/>
              <a:buChar char="ü"/>
              <a:defRPr/>
            </a:pPr>
            <a:r>
              <a:rPr lang="ru-RU" sz="1350" dirty="0">
                <a:solidFill>
                  <a:srgbClr val="0776AE"/>
                </a:solidFill>
                <a:latin typeface="Calibri" panose="020F0502020204030204"/>
                <a:cs typeface="Times New Roman" panose="02020603050405020304" pitchFamily="18" charset="0"/>
              </a:rPr>
              <a:t>Формирование культуры ЗОЖ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959E0CE3-9DA5-4585-9B32-46FA22E17633}"/>
              </a:ext>
            </a:extLst>
          </p:cNvPr>
          <p:cNvSpPr txBox="1"/>
          <p:nvPr/>
        </p:nvSpPr>
        <p:spPr>
          <a:xfrm>
            <a:off x="793359" y="47786"/>
            <a:ext cx="4364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ru-RU" altLang="ru-RU" b="1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Программа коррекционной работы</a:t>
            </a:r>
            <a:endParaRPr lang="ru-RU" altLang="ru-RU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3948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Заголовок 1">
            <a:extLst>
              <a:ext uri="{FF2B5EF4-FFF2-40B4-BE49-F238E27FC236}">
                <a16:creationId xmlns:a16="http://schemas.microsoft.com/office/drawing/2014/main" xmlns="" id="{9606B2DD-7698-452C-A4F3-817C304DB946}"/>
              </a:ext>
            </a:extLst>
          </p:cNvPr>
          <p:cNvSpPr txBox="1">
            <a:spLocks/>
          </p:cNvSpPr>
          <p:nvPr/>
        </p:nvSpPr>
        <p:spPr>
          <a:xfrm>
            <a:off x="-1" y="0"/>
            <a:ext cx="9144000" cy="46600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ru-RU" sz="2400" b="1" dirty="0" smtClean="0">
                <a:solidFill>
                  <a:schemeClr val="bg1"/>
                </a:solidFill>
                <a:latin typeface="+mn-lt"/>
              </a:rPr>
              <a:t>Программа воспитания</a:t>
            </a:r>
            <a:endParaRPr lang="ru-RU" sz="24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43717" y="1081758"/>
            <a:ext cx="1958419" cy="51817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dirty="0"/>
              <a:t>Федеральные проекты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753359" y="1635687"/>
            <a:ext cx="2049687" cy="51817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dirty="0"/>
              <a:t>Региональные проекты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499739" y="2205194"/>
            <a:ext cx="2056115" cy="51817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dirty="0"/>
              <a:t>Школьные проекты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2593226" y="1054954"/>
            <a:ext cx="2470358" cy="518174"/>
          </a:xfrm>
          <a:prstGeom prst="rect">
            <a:avLst/>
          </a:prstGeom>
          <a:solidFill>
            <a:schemeClr val="bg1">
              <a:alpha val="0"/>
            </a:schemeClr>
          </a:solidFill>
          <a:ln w="15875"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900" dirty="0">
                <a:solidFill>
                  <a:schemeClr val="tx1"/>
                </a:solidFill>
              </a:rPr>
              <a:t>РДДМ «Движение первых»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900" dirty="0">
                <a:solidFill>
                  <a:schemeClr val="tx1"/>
                </a:solidFill>
              </a:rPr>
              <a:t>«Разговоры о важном»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ru-RU" sz="900" dirty="0" smtClean="0">
                <a:solidFill>
                  <a:schemeClr val="tx1"/>
                </a:solidFill>
              </a:rPr>
              <a:t>Профориентация и др.</a:t>
            </a:r>
            <a:endParaRPr lang="ru-RU" sz="900" dirty="0">
              <a:solidFill>
                <a:schemeClr val="tx1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115586" y="1595856"/>
            <a:ext cx="2655615" cy="518174"/>
          </a:xfrm>
          <a:prstGeom prst="rect">
            <a:avLst/>
          </a:prstGeom>
          <a:solidFill>
            <a:schemeClr val="bg1">
              <a:alpha val="0"/>
            </a:schemeClr>
          </a:solidFill>
          <a:ln w="15875"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28588" indent="-128588">
              <a:buFont typeface="Arial" panose="020B0604020202020204" pitchFamily="34" charset="0"/>
              <a:buChar char="•"/>
            </a:pPr>
            <a:r>
              <a:rPr lang="ru-RU" sz="900" dirty="0" smtClean="0">
                <a:solidFill>
                  <a:schemeClr val="tx1"/>
                </a:solidFill>
              </a:rPr>
              <a:t>Региональные инклюзивные проекты</a:t>
            </a:r>
            <a:endParaRPr lang="ru-RU" sz="900" dirty="0">
              <a:solidFill>
                <a:schemeClr val="tx1"/>
              </a:solidFill>
            </a:endParaRP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ru-RU" sz="900" dirty="0" smtClean="0">
                <a:solidFill>
                  <a:schemeClr val="tx1"/>
                </a:solidFill>
              </a:rPr>
              <a:t>Региональные творческие фестивали</a:t>
            </a:r>
            <a:endParaRPr lang="ru-RU" sz="900" dirty="0">
              <a:solidFill>
                <a:schemeClr val="tx1"/>
              </a:solidFill>
            </a:endParaRPr>
          </a:p>
          <a:p>
            <a:pPr marL="128588" indent="-128588">
              <a:buFont typeface="Arial" panose="020B0604020202020204" pitchFamily="34" charset="0"/>
              <a:buChar char="•"/>
            </a:pPr>
            <a:r>
              <a:rPr lang="ru-RU" sz="900" dirty="0">
                <a:solidFill>
                  <a:schemeClr val="tx1"/>
                </a:solidFill>
              </a:rPr>
              <a:t>другое</a:t>
            </a:r>
          </a:p>
        </p:txBody>
      </p:sp>
      <p:sp>
        <p:nvSpPr>
          <p:cNvPr id="22" name="Шеврон 21"/>
          <p:cNvSpPr/>
          <p:nvPr/>
        </p:nvSpPr>
        <p:spPr>
          <a:xfrm>
            <a:off x="2325534" y="1276018"/>
            <a:ext cx="144294" cy="162613"/>
          </a:xfrm>
          <a:prstGeom prst="chevron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sp>
        <p:nvSpPr>
          <p:cNvPr id="23" name="Шеврон 22"/>
          <p:cNvSpPr/>
          <p:nvPr/>
        </p:nvSpPr>
        <p:spPr>
          <a:xfrm>
            <a:off x="2887169" y="1759484"/>
            <a:ext cx="144294" cy="162613"/>
          </a:xfrm>
          <a:prstGeom prst="chevron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>
              <a:solidFill>
                <a:schemeClr val="tx1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604020" y="1202477"/>
            <a:ext cx="3482349" cy="147765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25" name="Прямоугольник 24"/>
          <p:cNvSpPr/>
          <p:nvPr/>
        </p:nvSpPr>
        <p:spPr>
          <a:xfrm>
            <a:off x="5604020" y="2669995"/>
            <a:ext cx="3482350" cy="93976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50" dirty="0"/>
              <a:t>Советник директора по воспитанию</a:t>
            </a:r>
          </a:p>
          <a:p>
            <a:pPr algn="ctr"/>
            <a:r>
              <a:rPr lang="ru-RU" sz="1050" dirty="0"/>
              <a:t>и взаимодействию с детскими</a:t>
            </a:r>
          </a:p>
          <a:p>
            <a:pPr algn="ctr"/>
            <a:r>
              <a:rPr lang="ru-RU" sz="1050" dirty="0"/>
              <a:t>общественными объединениями</a:t>
            </a:r>
          </a:p>
          <a:p>
            <a:pPr algn="ctr"/>
            <a:r>
              <a:rPr lang="ru-RU" sz="1050" dirty="0"/>
              <a:t>Капустина Светлана Михайловна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945035" y="4310261"/>
            <a:ext cx="7253927" cy="807583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rtlCol="0" anchor="ctr"/>
          <a:lstStyle/>
          <a:p>
            <a:pPr marL="214313" indent="-214313">
              <a:buFont typeface="Wingdings" panose="05000000000000000000" pitchFamily="2" charset="2"/>
              <a:buChar char="ü"/>
            </a:pPr>
            <a:r>
              <a:rPr lang="ru-RU" sz="1350" dirty="0" smtClean="0">
                <a:solidFill>
                  <a:schemeClr val="tx1"/>
                </a:solidFill>
              </a:rPr>
              <a:t>Школьные события: фестивали, акции, праздники </a:t>
            </a:r>
            <a:endParaRPr lang="ru-RU" sz="1350" dirty="0">
              <a:solidFill>
                <a:schemeClr val="tx1"/>
              </a:solidFill>
            </a:endParaRPr>
          </a:p>
          <a:p>
            <a:pPr marL="214313" indent="-214313">
              <a:buFont typeface="Wingdings" panose="05000000000000000000" pitchFamily="2" charset="2"/>
              <a:buChar char="ü"/>
            </a:pPr>
            <a:r>
              <a:rPr lang="ru-RU" sz="1350" dirty="0" smtClean="0">
                <a:solidFill>
                  <a:schemeClr val="tx1"/>
                </a:solidFill>
              </a:rPr>
              <a:t>Сотрудничество с родителями</a:t>
            </a:r>
            <a:endParaRPr lang="ru-RU" sz="1350" dirty="0">
              <a:solidFill>
                <a:schemeClr val="tx1"/>
              </a:solidFill>
            </a:endParaRPr>
          </a:p>
          <a:p>
            <a:pPr marL="214313" indent="-214313">
              <a:buFont typeface="Wingdings" panose="05000000000000000000" pitchFamily="2" charset="2"/>
              <a:buChar char="ü"/>
            </a:pPr>
            <a:r>
              <a:rPr lang="ru-RU" sz="1350" dirty="0" smtClean="0">
                <a:solidFill>
                  <a:schemeClr val="tx1"/>
                </a:solidFill>
              </a:rPr>
              <a:t>Школьные проекты</a:t>
            </a:r>
            <a:endParaRPr lang="ru-RU" sz="1350" dirty="0">
              <a:solidFill>
                <a:schemeClr val="tx1"/>
              </a:solidFill>
            </a:endParaRPr>
          </a:p>
          <a:p>
            <a:pPr marL="214313" indent="-214313">
              <a:buFont typeface="Wingdings" panose="05000000000000000000" pitchFamily="2" charset="2"/>
              <a:buChar char="ü"/>
            </a:pPr>
            <a:r>
              <a:rPr lang="ru-RU" sz="1350" dirty="0">
                <a:solidFill>
                  <a:schemeClr val="tx1"/>
                </a:solidFill>
              </a:rPr>
              <a:t>Школьный спортивный </a:t>
            </a:r>
            <a:r>
              <a:rPr lang="ru-RU" sz="1350" dirty="0" smtClean="0">
                <a:solidFill>
                  <a:schemeClr val="tx1"/>
                </a:solidFill>
              </a:rPr>
              <a:t>клуб</a:t>
            </a:r>
            <a:endParaRPr lang="ru-RU" sz="1350" dirty="0">
              <a:solidFill>
                <a:schemeClr val="tx1"/>
              </a:solidFill>
            </a:endParaRPr>
          </a:p>
          <a:p>
            <a:pPr marL="214313" indent="-214313">
              <a:buFont typeface="Wingdings" panose="05000000000000000000" pitchFamily="2" charset="2"/>
              <a:buChar char="ü"/>
            </a:pPr>
            <a:r>
              <a:rPr lang="ru-RU" sz="1350" dirty="0">
                <a:solidFill>
                  <a:schemeClr val="tx1"/>
                </a:solidFill>
              </a:rPr>
              <a:t>Школьный </a:t>
            </a:r>
            <a:r>
              <a:rPr lang="ru-RU" sz="1350" dirty="0" smtClean="0">
                <a:solidFill>
                  <a:schemeClr val="tx1"/>
                </a:solidFill>
              </a:rPr>
              <a:t>театр</a:t>
            </a:r>
            <a:endParaRPr lang="ru-RU" sz="1350" dirty="0">
              <a:solidFill>
                <a:schemeClr val="tx1"/>
              </a:solidFill>
            </a:endParaRPr>
          </a:p>
          <a:p>
            <a:pPr marL="214313" indent="-214313">
              <a:buFont typeface="Wingdings" panose="05000000000000000000" pitchFamily="2" charset="2"/>
              <a:buChar char="ü"/>
            </a:pPr>
            <a:r>
              <a:rPr lang="ru-RU" sz="1350" dirty="0">
                <a:solidFill>
                  <a:schemeClr val="tx1"/>
                </a:solidFill>
              </a:rPr>
              <a:t>Школьные творческие коллективы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3526700" y="3978040"/>
            <a:ext cx="3287599" cy="338141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350" dirty="0"/>
              <a:t>Традиции школы</a:t>
            </a:r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6"/>
          <a:srcRect b="49952"/>
          <a:stretch/>
        </p:blipFill>
        <p:spPr>
          <a:xfrm>
            <a:off x="0" y="3001730"/>
            <a:ext cx="2010980" cy="1121513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7"/>
          <a:srcRect b="50277"/>
          <a:stretch/>
        </p:blipFill>
        <p:spPr>
          <a:xfrm>
            <a:off x="3823065" y="2654932"/>
            <a:ext cx="1513263" cy="1110475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45254" y="2922022"/>
            <a:ext cx="1777811" cy="9625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1" name="Капустина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604019" y="746099"/>
            <a:ext cx="3480122" cy="1933494"/>
          </a:xfrm>
          <a:prstGeom prst="roundRect">
            <a:avLst>
              <a:gd name="adj" fmla="val 5299"/>
            </a:avLst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plastic">
            <a:bevelT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17818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29554" y="121129"/>
            <a:ext cx="7714446" cy="709559"/>
          </a:xfrm>
        </p:spPr>
        <p:txBody>
          <a:bodyPr>
            <a:normAutofit/>
          </a:bodyPr>
          <a:lstStyle/>
          <a:p>
            <a:pPr algn="l"/>
            <a:r>
              <a:rPr lang="ru-RU" altLang="ru-RU" sz="2000" dirty="0" smtClean="0">
                <a:solidFill>
                  <a:schemeClr val="bg1"/>
                </a:solidFill>
              </a:rPr>
              <a:t>РЕАЛИЗАЦИЯ ФЕДЕРАЛЬНЫХ ИНИЦИАТИВ 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с двумя вырезанными противолежащими углами 2"/>
          <p:cNvSpPr/>
          <p:nvPr/>
        </p:nvSpPr>
        <p:spPr>
          <a:xfrm>
            <a:off x="86177" y="1146381"/>
            <a:ext cx="8874129" cy="4013525"/>
          </a:xfrm>
          <a:prstGeom prst="snip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ru-RU" sz="1200" dirty="0">
              <a:solidFill>
                <a:prstClr val="black"/>
              </a:solidFill>
            </a:endParaRPr>
          </a:p>
        </p:txBody>
      </p:sp>
      <p:sp>
        <p:nvSpPr>
          <p:cNvPr id="6" name="Закругленный прямоугольник">
            <a:extLst>
              <a:ext uri="{FF2B5EF4-FFF2-40B4-BE49-F238E27FC236}">
                <a16:creationId xmlns:a16="http://schemas.microsoft.com/office/drawing/2014/main" xmlns="" id="{0F9A0566-7CD2-4565-A132-4AE5AC3302A0}"/>
              </a:ext>
            </a:extLst>
          </p:cNvPr>
          <p:cNvSpPr/>
          <p:nvPr/>
        </p:nvSpPr>
        <p:spPr>
          <a:xfrm>
            <a:off x="138315" y="1837650"/>
            <a:ext cx="2947611" cy="677256"/>
          </a:xfrm>
          <a:prstGeom prst="roundRect">
            <a:avLst>
              <a:gd name="adj" fmla="val 9641"/>
            </a:avLst>
          </a:prstGeom>
          <a:solidFill>
            <a:srgbClr val="FFFFFF"/>
          </a:solidFill>
          <a:ln w="38100">
            <a:solidFill>
              <a:srgbClr val="376192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Церемония 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поднятия государственного флага Российской Федерации и исполнения гимна</a:t>
            </a:r>
          </a:p>
        </p:txBody>
      </p:sp>
      <p:sp>
        <p:nvSpPr>
          <p:cNvPr id="7" name="Закругленный прямоугольник">
            <a:extLst>
              <a:ext uri="{FF2B5EF4-FFF2-40B4-BE49-F238E27FC236}">
                <a16:creationId xmlns:a16="http://schemas.microsoft.com/office/drawing/2014/main" xmlns="" id="{0F9A0566-7CD2-4565-A132-4AE5AC3302A0}"/>
              </a:ext>
            </a:extLst>
          </p:cNvPr>
          <p:cNvSpPr/>
          <p:nvPr/>
        </p:nvSpPr>
        <p:spPr>
          <a:xfrm>
            <a:off x="4706794" y="1721224"/>
            <a:ext cx="4122162" cy="3461983"/>
          </a:xfrm>
          <a:prstGeom prst="roundRect">
            <a:avLst>
              <a:gd name="adj" fmla="val 9641"/>
            </a:avLst>
          </a:prstGeom>
          <a:solidFill>
            <a:srgbClr val="FFFFFF"/>
          </a:solidFill>
          <a:ln w="38100">
            <a:solidFill>
              <a:srgbClr val="376192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ru-RU" sz="1400" b="1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Цикл 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внеурочных занятий 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Разговоры 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важном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>
              <a:spcBef>
                <a:spcPts val="1200"/>
              </a:spcBef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ru-RU" sz="14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следует адаптировать для детей с ТМНР:</a:t>
            </a:r>
            <a:endParaRPr lang="ru-RU" sz="1400" i="1" dirty="0" smtClean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Адаптация (упрощение) формулировки 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темы</a:t>
            </a:r>
          </a:p>
          <a:p>
            <a:pPr marL="285750" indent="-285750">
              <a:buFont typeface="Wingdings" panose="05000000000000000000" pitchFamily="2" charset="2"/>
              <a:buChar char="ü"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адаптированных 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заданий на рабочих листах (рабочая тетрадь)</a:t>
            </a:r>
          </a:p>
          <a:p>
            <a:pPr marL="285750" indent="-285750">
              <a:buFont typeface="Wingdings" panose="05000000000000000000" pitchFamily="2" charset="2"/>
              <a:buChar char="ü"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Приведение к АООП целевого блока занятия (цель, задачи, возможные результаты)</a:t>
            </a:r>
          </a:p>
          <a:p>
            <a:pPr marL="285750" indent="-285750">
              <a:buFont typeface="Wingdings" panose="05000000000000000000" pitchFamily="2" charset="2"/>
              <a:buChar char="ü"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Адаптация наполняемости этапов занятия (сценарий)</a:t>
            </a:r>
          </a:p>
          <a:p>
            <a:pPr marL="285750" indent="-285750">
              <a:buFont typeface="Wingdings" panose="05000000000000000000" pitchFamily="2" charset="2"/>
              <a:buChar char="ü"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Разработка формулировок речевых модулей </a:t>
            </a:r>
            <a:r>
              <a:rPr lang="ru-RU" sz="140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сообщение темы и раскрытия </a:t>
            </a: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смысла занятия</a:t>
            </a:r>
          </a:p>
          <a:p>
            <a:pPr marL="285750" indent="-285750">
              <a:buFont typeface="Wingdings" panose="05000000000000000000" pitchFamily="2" charset="2"/>
              <a:buChar char="ü"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Замена словесных методов на предметно-практическую деятельность</a:t>
            </a:r>
          </a:p>
          <a:p>
            <a:pPr marL="285750" indent="-285750">
              <a:buFont typeface="Wingdings" panose="05000000000000000000" pitchFamily="2" charset="2"/>
              <a:buChar char="ü"/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ru-RU" sz="14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визуальной поддержки</a:t>
            </a:r>
          </a:p>
          <a:p>
            <a:pPr algn="ctr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ru-RU" sz="14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Закругленный прямоугольник">
            <a:extLst>
              <a:ext uri="{FF2B5EF4-FFF2-40B4-BE49-F238E27FC236}">
                <a16:creationId xmlns:a16="http://schemas.microsoft.com/office/drawing/2014/main" xmlns="" id="{0F9A0566-7CD2-4565-A132-4AE5AC3302A0}"/>
              </a:ext>
            </a:extLst>
          </p:cNvPr>
          <p:cNvSpPr/>
          <p:nvPr/>
        </p:nvSpPr>
        <p:spPr>
          <a:xfrm>
            <a:off x="138315" y="2599728"/>
            <a:ext cx="2926966" cy="639770"/>
          </a:xfrm>
          <a:prstGeom prst="roundRect">
            <a:avLst>
              <a:gd name="adj" fmla="val 9641"/>
            </a:avLst>
          </a:prstGeom>
          <a:solidFill>
            <a:srgbClr val="FFFFFF"/>
          </a:solidFill>
          <a:ln w="38100">
            <a:solidFill>
              <a:srgbClr val="376192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Российское 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движение детей и молодёжи «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Движение Первых»</a:t>
            </a:r>
            <a:endParaRPr lang="ru-RU" sz="1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Закругленный прямоугольник">
            <a:extLst>
              <a:ext uri="{FF2B5EF4-FFF2-40B4-BE49-F238E27FC236}">
                <a16:creationId xmlns:a16="http://schemas.microsoft.com/office/drawing/2014/main" xmlns="" id="{0F9A0566-7CD2-4565-A132-4AE5AC3302A0}"/>
              </a:ext>
            </a:extLst>
          </p:cNvPr>
          <p:cNvSpPr/>
          <p:nvPr/>
        </p:nvSpPr>
        <p:spPr>
          <a:xfrm>
            <a:off x="1670870" y="1123080"/>
            <a:ext cx="5402724" cy="516406"/>
          </a:xfrm>
          <a:prstGeom prst="roundRect">
            <a:avLst>
              <a:gd name="adj" fmla="val 9641"/>
            </a:avLst>
          </a:prstGeom>
          <a:solidFill>
            <a:srgbClr val="FFFFFF"/>
          </a:solidFill>
          <a:ln w="38100">
            <a:solidFill>
              <a:srgbClr val="376192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Советник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директора по воспитанию и взаимодействию </a:t>
            </a: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детскими общественными объединениями</a:t>
            </a:r>
          </a:p>
        </p:txBody>
      </p:sp>
      <p:sp>
        <p:nvSpPr>
          <p:cNvPr id="14" name="Закругленный прямоугольник">
            <a:extLst>
              <a:ext uri="{FF2B5EF4-FFF2-40B4-BE49-F238E27FC236}">
                <a16:creationId xmlns:a16="http://schemas.microsoft.com/office/drawing/2014/main" xmlns="" id="{0F9A0566-7CD2-4565-A132-4AE5AC3302A0}"/>
              </a:ext>
            </a:extLst>
          </p:cNvPr>
          <p:cNvSpPr/>
          <p:nvPr/>
        </p:nvSpPr>
        <p:spPr>
          <a:xfrm>
            <a:off x="138315" y="3333075"/>
            <a:ext cx="2926966" cy="657077"/>
          </a:xfrm>
          <a:prstGeom prst="roundRect">
            <a:avLst>
              <a:gd name="adj" fmla="val 9641"/>
            </a:avLst>
          </a:prstGeom>
          <a:solidFill>
            <a:srgbClr val="FFFFFF"/>
          </a:solidFill>
          <a:ln w="38100">
            <a:solidFill>
              <a:srgbClr val="376192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Школьный </a:t>
            </a:r>
            <a:r>
              <a:rPr lang="ru-RU" sz="1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спортивный </a:t>
            </a: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клуб</a:t>
            </a:r>
            <a:endParaRPr lang="ru-RU" sz="1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Закругленный прямоугольник">
            <a:extLst>
              <a:ext uri="{FF2B5EF4-FFF2-40B4-BE49-F238E27FC236}">
                <a16:creationId xmlns:a16="http://schemas.microsoft.com/office/drawing/2014/main" xmlns="" id="{0F9A0566-7CD2-4565-A132-4AE5AC3302A0}"/>
              </a:ext>
            </a:extLst>
          </p:cNvPr>
          <p:cNvSpPr/>
          <p:nvPr/>
        </p:nvSpPr>
        <p:spPr>
          <a:xfrm>
            <a:off x="138315" y="4083729"/>
            <a:ext cx="2940820" cy="524119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38100">
            <a:solidFill>
              <a:srgbClr val="376192"/>
            </a:solidFill>
            <a:miter lim="400000"/>
          </a:ln>
        </p:spPr>
        <p:txBody>
          <a:bodyPr lIns="0" tIns="0" rIns="0" bIns="0" anchor="ctr"/>
          <a:lstStyle/>
          <a:p>
            <a:pPr algn="ctr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ru-RU" sz="14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Школьный театр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7953" y="1721224"/>
            <a:ext cx="1297459" cy="201914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2256" y="4065974"/>
            <a:ext cx="1427564" cy="75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2633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29554" y="121129"/>
            <a:ext cx="7714446" cy="709559"/>
          </a:xfrm>
        </p:spPr>
        <p:txBody>
          <a:bodyPr>
            <a:normAutofit/>
          </a:bodyPr>
          <a:lstStyle/>
          <a:p>
            <a:pPr algn="l"/>
            <a:r>
              <a:rPr lang="ru-RU" altLang="ru-RU" sz="2000" dirty="0" smtClean="0">
                <a:solidFill>
                  <a:schemeClr val="bg1"/>
                </a:solidFill>
              </a:rPr>
              <a:t>Контакты  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с двумя вырезанными противолежащими углами 2"/>
          <p:cNvSpPr/>
          <p:nvPr/>
        </p:nvSpPr>
        <p:spPr>
          <a:xfrm>
            <a:off x="162640" y="1129975"/>
            <a:ext cx="8874129" cy="4013525"/>
          </a:xfrm>
          <a:prstGeom prst="snip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2017" y="4024527"/>
            <a:ext cx="77862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prstClr val="black"/>
                </a:solidFill>
              </a:rPr>
              <a:t>Государственное казенное общеобразовательное учреждение города Москвы «Школа № 2124 «Центр развития и коррекции</a:t>
            </a:r>
            <a:r>
              <a:rPr lang="ru-RU" b="1" dirty="0" smtClean="0">
                <a:solidFill>
                  <a:prstClr val="black"/>
                </a:solidFill>
              </a:rPr>
              <a:t>»</a:t>
            </a:r>
          </a:p>
          <a:p>
            <a:pPr algn="ctr"/>
            <a:r>
              <a:rPr lang="ru-RU" b="1" smtClean="0">
                <a:solidFill>
                  <a:prstClr val="black"/>
                </a:solidFill>
              </a:rPr>
              <a:t>                                                                Директор </a:t>
            </a:r>
            <a:r>
              <a:rPr lang="ru-RU" b="1" dirty="0" err="1" smtClean="0">
                <a:solidFill>
                  <a:prstClr val="black"/>
                </a:solidFill>
              </a:rPr>
              <a:t>Аделя</a:t>
            </a:r>
            <a:r>
              <a:rPr lang="ru-RU" b="1" dirty="0" smtClean="0">
                <a:solidFill>
                  <a:prstClr val="black"/>
                </a:solidFill>
              </a:rPr>
              <a:t> </a:t>
            </a:r>
            <a:r>
              <a:rPr lang="ru-RU" b="1" dirty="0" err="1" smtClean="0">
                <a:solidFill>
                  <a:prstClr val="black"/>
                </a:solidFill>
              </a:rPr>
              <a:t>Дамировна</a:t>
            </a:r>
            <a:r>
              <a:rPr lang="ru-RU" b="1" dirty="0" smtClean="0">
                <a:solidFill>
                  <a:prstClr val="black"/>
                </a:solidFill>
              </a:rPr>
              <a:t> Вильшанская</a:t>
            </a:r>
            <a:endParaRPr lang="ru-RU" b="1" dirty="0">
              <a:solidFill>
                <a:prstClr val="black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411" y="2474766"/>
            <a:ext cx="1355717" cy="135571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2017" y="2012132"/>
            <a:ext cx="23785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prstClr val="black"/>
                </a:solidFill>
              </a:rPr>
              <a:t>Сайт ГКОУ «Школа № 2124»</a:t>
            </a:r>
            <a:endParaRPr lang="ru-RU" sz="1400" b="1" dirty="0">
              <a:solidFill>
                <a:prstClr val="black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288" y="2280721"/>
            <a:ext cx="1743806" cy="174380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984" y="2243001"/>
            <a:ext cx="1828438" cy="182843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680653" y="2013041"/>
            <a:ext cx="16790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solidFill>
                  <a:prstClr val="black"/>
                </a:solidFill>
              </a:rPr>
              <a:t>Telegram-</a:t>
            </a:r>
            <a:r>
              <a:rPr lang="ru-RU" sz="1400" b="1" dirty="0" smtClean="0">
                <a:solidFill>
                  <a:prstClr val="black"/>
                </a:solidFill>
              </a:rPr>
              <a:t>канал</a:t>
            </a:r>
            <a:endParaRPr lang="ru-RU" sz="1400" b="1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88858" y="2012132"/>
            <a:ext cx="16486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prstClr val="black"/>
                </a:solidFill>
              </a:rPr>
              <a:t>Группа в </a:t>
            </a:r>
            <a:r>
              <a:rPr lang="en-US" sz="1400" b="1" dirty="0" smtClean="0">
                <a:solidFill>
                  <a:prstClr val="black"/>
                </a:solidFill>
              </a:rPr>
              <a:t>VK</a:t>
            </a:r>
            <a:endParaRPr lang="ru-RU" sz="14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1160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с двумя вырезанными противолежащими углами 2"/>
          <p:cNvSpPr/>
          <p:nvPr/>
        </p:nvSpPr>
        <p:spPr>
          <a:xfrm>
            <a:off x="269871" y="1081245"/>
            <a:ext cx="8874129" cy="4013525"/>
          </a:xfrm>
          <a:prstGeom prst="snip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Заголовок 3">
            <a:extLst>
              <a:ext uri="{FF2B5EF4-FFF2-40B4-BE49-F238E27FC236}">
                <a16:creationId xmlns:a16="http://schemas.microsoft.com/office/drawing/2014/main" xmlns="" id="{858823AD-D428-460A-994F-C3E28E4A24AE}"/>
              </a:ext>
            </a:extLst>
          </p:cNvPr>
          <p:cNvSpPr txBox="1">
            <a:spLocks/>
          </p:cNvSpPr>
          <p:nvPr/>
        </p:nvSpPr>
        <p:spPr>
          <a:xfrm>
            <a:off x="967108" y="67188"/>
            <a:ext cx="6220496" cy="436592"/>
          </a:xfrm>
          <a:prstGeom prst="rect">
            <a:avLst/>
          </a:prstGeom>
        </p:spPr>
        <p:txBody>
          <a:bodyPr>
            <a:noAutofit/>
          </a:bodyPr>
          <a:lstStyle>
            <a:lvl1pPr algn="l" defTabSz="342875" rtl="0" eaLnBrk="1" latinLnBrk="0" hangingPunct="1">
              <a:spcBef>
                <a:spcPct val="0"/>
              </a:spcBef>
              <a:buNone/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+mn-lt"/>
              </a:rPr>
              <a:t>Вектор </a:t>
            </a:r>
            <a:r>
              <a:rPr lang="ru-RU" sz="2400" b="1" dirty="0">
                <a:solidFill>
                  <a:schemeClr val="bg1"/>
                </a:solidFill>
                <a:latin typeface="+mn-lt"/>
              </a:rPr>
              <a:t>развития образовательной практики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210940" y="947600"/>
            <a:ext cx="5976664" cy="276999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ru-RU" sz="1200" dirty="0"/>
              <a:t>Федеральный уровень: формирование единого образовательного пространства</a:t>
            </a:r>
          </a:p>
        </p:txBody>
      </p:sp>
      <p:pic>
        <p:nvPicPr>
          <p:cNvPr id="8" name="Picture 2" descr="https://edu.gov.ru/uploads/media/photo/2022/09/13/27f63d0234aaf44577a9_2000x.jp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6649" y="419896"/>
            <a:ext cx="1974490" cy="1318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Объект 2">
            <a:extLst>
              <a:ext uri="{FF2B5EF4-FFF2-40B4-BE49-F238E27FC236}">
                <a16:creationId xmlns:a16="http://schemas.microsoft.com/office/drawing/2014/main" xmlns="" id="{0CF410A3-610B-4956-A4FE-6597D410AA7E}"/>
              </a:ext>
            </a:extLst>
          </p:cNvPr>
          <p:cNvSpPr txBox="1">
            <a:spLocks/>
          </p:cNvSpPr>
          <p:nvPr/>
        </p:nvSpPr>
        <p:spPr>
          <a:xfrm>
            <a:off x="215329" y="2448972"/>
            <a:ext cx="2236862" cy="1996429"/>
          </a:xfrm>
          <a:prstGeom prst="rect">
            <a:avLst/>
          </a:prstGeom>
          <a:solidFill>
            <a:schemeClr val="bg1">
              <a:lumMod val="95000"/>
            </a:schemeClr>
          </a:solidFill>
          <a:ln w="28575">
            <a:solidFill>
              <a:schemeClr val="tx2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1200" b="1" dirty="0">
                <a:latin typeface="+mj-lt"/>
              </a:rPr>
              <a:t>Федеральная адаптированная образовательная программа НОО</a:t>
            </a:r>
            <a:r>
              <a:rPr lang="en-US" sz="1200" b="1" dirty="0">
                <a:latin typeface="+mj-lt"/>
              </a:rPr>
              <a:t>/</a:t>
            </a:r>
            <a:r>
              <a:rPr lang="ru-RU" sz="1200" b="1" dirty="0">
                <a:latin typeface="+mj-lt"/>
              </a:rPr>
              <a:t>ООО для обучающихся с ОВЗ</a:t>
            </a:r>
          </a:p>
          <a:p>
            <a:pPr marL="0" indent="0" algn="just">
              <a:buNone/>
            </a:pPr>
            <a:r>
              <a:rPr lang="ru-RU" sz="1200" b="1" dirty="0">
                <a:latin typeface="+mj-lt"/>
                <a:ea typeface="Calibri" panose="020F0502020204030204" pitchFamily="34" charset="0"/>
              </a:rPr>
              <a:t>Федеральная адаптированная основная общеобразовательная программа обучающихся с умственной отсталостью (интеллектуальными нарушениями)</a:t>
            </a:r>
            <a:endParaRPr lang="en-US" sz="1200" b="1" dirty="0">
              <a:latin typeface="+mj-lt"/>
            </a:endParaRPr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xmlns="" id="{0CF410A3-610B-4956-A4FE-6597D410AA7E}"/>
              </a:ext>
            </a:extLst>
          </p:cNvPr>
          <p:cNvSpPr txBox="1">
            <a:spLocks/>
          </p:cNvSpPr>
          <p:nvPr/>
        </p:nvSpPr>
        <p:spPr>
          <a:xfrm>
            <a:off x="2613022" y="3118013"/>
            <a:ext cx="3172500" cy="2020455"/>
          </a:xfrm>
          <a:prstGeom prst="rect">
            <a:avLst/>
          </a:prstGeom>
          <a:solidFill>
            <a:schemeClr val="bg2"/>
          </a:solidFill>
          <a:ln w="28575">
            <a:solidFill>
              <a:schemeClr val="accent1">
                <a:lumMod val="50000"/>
              </a:schemeClr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1200" b="1" dirty="0">
                <a:latin typeface="+mj-lt"/>
              </a:rPr>
              <a:t>Федеральные проекты по воспитанию: «Церемония поднятия (спуска) Государственного флага Российской Федерации»; курс внеурочной деятельности «Разговоры о важном», Российское движение детей и молодежи «Движение первых», деятельность Советника директора по воспитанию и взаимодействию с детскими общественными объединениями,  «Школьный театр», «Школьный спортивный клуб», «Историческое просвещение»</a:t>
            </a:r>
            <a:endParaRPr lang="en-US" sz="1200" b="1" dirty="0">
              <a:latin typeface="+mj-lt"/>
            </a:endParaRPr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xmlns="" id="{0CF410A3-610B-4956-A4FE-6597D410AA7E}"/>
              </a:ext>
            </a:extLst>
          </p:cNvPr>
          <p:cNvSpPr txBox="1">
            <a:spLocks/>
          </p:cNvSpPr>
          <p:nvPr/>
        </p:nvSpPr>
        <p:spPr>
          <a:xfrm>
            <a:off x="6006271" y="4207442"/>
            <a:ext cx="3037500" cy="776250"/>
          </a:xfrm>
          <a:prstGeom prst="rect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1200" b="1" dirty="0">
                <a:latin typeface="+mj-lt"/>
              </a:rPr>
              <a:t>Развитие школьных методических служб</a:t>
            </a:r>
          </a:p>
          <a:p>
            <a:pPr marL="0" indent="0" algn="just">
              <a:buNone/>
            </a:pPr>
            <a:r>
              <a:rPr lang="ru-RU" sz="1200" b="1" dirty="0">
                <a:latin typeface="+mj-lt"/>
              </a:rPr>
              <a:t>Движение наставничества</a:t>
            </a:r>
            <a:endParaRPr lang="en-US" sz="1200" b="1" dirty="0">
              <a:latin typeface="+mj-lt"/>
            </a:endParaRPr>
          </a:p>
        </p:txBody>
      </p:sp>
      <p:sp>
        <p:nvSpPr>
          <p:cNvPr id="12" name="Объект 2">
            <a:extLst>
              <a:ext uri="{FF2B5EF4-FFF2-40B4-BE49-F238E27FC236}">
                <a16:creationId xmlns:a16="http://schemas.microsoft.com/office/drawing/2014/main" xmlns="" id="{0CF410A3-610B-4956-A4FE-6597D410AA7E}"/>
              </a:ext>
            </a:extLst>
          </p:cNvPr>
          <p:cNvSpPr txBox="1">
            <a:spLocks/>
          </p:cNvSpPr>
          <p:nvPr/>
        </p:nvSpPr>
        <p:spPr>
          <a:xfrm>
            <a:off x="6040650" y="1773972"/>
            <a:ext cx="3037500" cy="1098014"/>
          </a:xfrm>
          <a:prstGeom prst="rect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1200" b="1" dirty="0">
                <a:latin typeface="+mj-lt"/>
              </a:rPr>
              <a:t>Профориентация</a:t>
            </a:r>
          </a:p>
          <a:p>
            <a:pPr marL="0" indent="0" algn="just">
              <a:buNone/>
            </a:pPr>
            <a:r>
              <a:rPr lang="ru-RU" sz="1200" b="1" dirty="0">
                <a:latin typeface="+mj-lt"/>
              </a:rPr>
              <a:t>Единая модель профессиональной ориентации обучающихся </a:t>
            </a:r>
          </a:p>
          <a:p>
            <a:pPr marL="0" indent="0" algn="just">
              <a:buNone/>
            </a:pPr>
            <a:r>
              <a:rPr lang="ru-RU" sz="1200" b="1" dirty="0">
                <a:latin typeface="+mj-lt"/>
              </a:rPr>
              <a:t>Занятия «Россия – мои горизонты»</a:t>
            </a:r>
            <a:endParaRPr lang="en-US" sz="1200" b="1" dirty="0">
              <a:latin typeface="+mj-lt"/>
            </a:endParaRPr>
          </a:p>
        </p:txBody>
      </p:sp>
      <p:sp>
        <p:nvSpPr>
          <p:cNvPr id="13" name="Объект 2">
            <a:extLst>
              <a:ext uri="{FF2B5EF4-FFF2-40B4-BE49-F238E27FC236}">
                <a16:creationId xmlns:a16="http://schemas.microsoft.com/office/drawing/2014/main" xmlns="" id="{0CF410A3-610B-4956-A4FE-6597D410AA7E}"/>
              </a:ext>
            </a:extLst>
          </p:cNvPr>
          <p:cNvSpPr txBox="1">
            <a:spLocks/>
          </p:cNvSpPr>
          <p:nvPr/>
        </p:nvSpPr>
        <p:spPr>
          <a:xfrm>
            <a:off x="6006901" y="3198957"/>
            <a:ext cx="3037500" cy="681515"/>
          </a:xfrm>
          <a:prstGeom prst="rect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1200" b="1" dirty="0">
                <a:latin typeface="+mj-lt"/>
              </a:rPr>
              <a:t>Оформление воспитательного пространства: Государственная символика, Движение первых, Всероссийские проекты, тематические зоны</a:t>
            </a:r>
            <a:endParaRPr lang="en-US" sz="1200" b="1" dirty="0">
              <a:latin typeface="+mj-lt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1855650" y="1357916"/>
            <a:ext cx="4974984" cy="209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1855650" y="1366587"/>
            <a:ext cx="0" cy="10633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6830634" y="1378851"/>
            <a:ext cx="0" cy="4073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5312590" y="1378851"/>
            <a:ext cx="5876" cy="17233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5939400" y="1366587"/>
            <a:ext cx="0" cy="18522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38150" y="1366587"/>
            <a:ext cx="33750" cy="30788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3760" y="1472040"/>
            <a:ext cx="2315970" cy="898075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1346965" y="1499782"/>
            <a:ext cx="218554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ru-RU" sz="900" kern="0" dirty="0">
                <a:solidFill>
                  <a:prstClr val="white"/>
                </a:solidFill>
              </a:rPr>
              <a:t>ФЕДЕРАЛЬНЫЙ ЗАКОН от 24.09.2022 N 371-ФЗ «О внесении изменений  в Федеральный закон "Об образовании в Российской Федерации» и статью 1 Федерального закона «Об обязательных требованиях в Российской Федерации»</a:t>
            </a:r>
            <a:endParaRPr lang="ru-RU" sz="900" kern="0" dirty="0">
              <a:solidFill>
                <a:sysClr val="windowText" lastClr="000000"/>
              </a:solidFill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355" y="1773972"/>
            <a:ext cx="2200781" cy="1015148"/>
          </a:xfrm>
          <a:prstGeom prst="rect">
            <a:avLst/>
          </a:prstGeom>
        </p:spPr>
      </p:pic>
      <p:cxnSp>
        <p:nvCxnSpPr>
          <p:cNvPr id="25" name="Прямая со стрелкой 24"/>
          <p:cNvCxnSpPr/>
          <p:nvPr/>
        </p:nvCxnSpPr>
        <p:spPr>
          <a:xfrm>
            <a:off x="3191927" y="1178832"/>
            <a:ext cx="0" cy="2000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/>
          <p:nvPr/>
        </p:nvCxnSpPr>
        <p:spPr>
          <a:xfrm>
            <a:off x="3473556" y="1178832"/>
            <a:ext cx="0" cy="2000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>
            <a:off x="3702253" y="1166568"/>
            <a:ext cx="0" cy="2000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>
            <a:off x="3912045" y="1178831"/>
            <a:ext cx="4648" cy="2000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>
            <a:off x="4213874" y="1178833"/>
            <a:ext cx="0" cy="2000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Рисунок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07" y="2141944"/>
            <a:ext cx="279203" cy="279203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364" y="2772524"/>
            <a:ext cx="279203" cy="279203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153" y="1458700"/>
            <a:ext cx="279203" cy="279203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528" y="2895870"/>
            <a:ext cx="279203" cy="279203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685" y="3913053"/>
            <a:ext cx="279203" cy="279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1038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70946" y="172528"/>
            <a:ext cx="5520299" cy="709559"/>
          </a:xfrm>
        </p:spPr>
        <p:txBody>
          <a:bodyPr>
            <a:normAutofit/>
          </a:bodyPr>
          <a:lstStyle/>
          <a:p>
            <a:pPr algn="l"/>
            <a:r>
              <a:rPr lang="ru-RU" altLang="ru-RU" sz="2000" dirty="0" smtClean="0">
                <a:solidFill>
                  <a:schemeClr val="bg1"/>
                </a:solidFill>
              </a:rPr>
              <a:t>РЕЗУЛЬТАТИВНОСТЬ РЕАЛИЗАЦИИ АООП 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22" name="Прямоугольник: скругленные углы 5"/>
          <p:cNvSpPr/>
          <p:nvPr/>
        </p:nvSpPr>
        <p:spPr>
          <a:xfrm>
            <a:off x="103820" y="2314391"/>
            <a:ext cx="4140376" cy="893686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Методическая и кадровая обеспеченность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Прямоугольник: скругленные углы 5"/>
          <p:cNvSpPr/>
          <p:nvPr/>
        </p:nvSpPr>
        <p:spPr>
          <a:xfrm>
            <a:off x="4589253" y="1051177"/>
            <a:ext cx="4397641" cy="1263214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Насыщенность образовательной среды и специальная организация пространства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Прямоугольник: скругленные углы 5"/>
          <p:cNvSpPr/>
          <p:nvPr/>
        </p:nvSpPr>
        <p:spPr>
          <a:xfrm>
            <a:off x="103820" y="1080469"/>
            <a:ext cx="4140376" cy="1041630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Инклюзивная политика</a:t>
            </a:r>
          </a:p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Инклюзивная культура</a:t>
            </a:r>
          </a:p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Инклюзивная практика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Прямоугольник: скругленные углы 5"/>
          <p:cNvSpPr/>
          <p:nvPr/>
        </p:nvSpPr>
        <p:spPr>
          <a:xfrm>
            <a:off x="103820" y="3466031"/>
            <a:ext cx="4140376" cy="893686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Единое образовательное пространство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Прямоугольник: скругленные углы 5"/>
          <p:cNvSpPr/>
          <p:nvPr/>
        </p:nvSpPr>
        <p:spPr>
          <a:xfrm>
            <a:off x="4589253" y="2483481"/>
            <a:ext cx="4397641" cy="893686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Вариативность образовательных маршрутов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" name="Прямоугольник: скругленные углы 5"/>
          <p:cNvSpPr/>
          <p:nvPr/>
        </p:nvSpPr>
        <p:spPr>
          <a:xfrm>
            <a:off x="4589253" y="3546257"/>
            <a:ext cx="4261449" cy="893686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Реализация коррекционных подходов в обучении 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Прямоугольник: скругленные углы 5"/>
          <p:cNvSpPr/>
          <p:nvPr/>
        </p:nvSpPr>
        <p:spPr>
          <a:xfrm>
            <a:off x="897606" y="4552009"/>
            <a:ext cx="7297488" cy="545698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Обеспечение комплексного сопровождения 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27" y="1268367"/>
            <a:ext cx="391600" cy="283351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27" y="2476956"/>
            <a:ext cx="391600" cy="283351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88" y="3546257"/>
            <a:ext cx="391600" cy="283351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197" y="4631695"/>
            <a:ext cx="391600" cy="283351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567" y="1838748"/>
            <a:ext cx="391600" cy="283351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542" y="2909670"/>
            <a:ext cx="391600" cy="283351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6396" y="3992063"/>
            <a:ext cx="391600" cy="283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6041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Скругленный прямоугольник 18">
            <a:extLst>
              <a:ext uri="{FF2B5EF4-FFF2-40B4-BE49-F238E27FC236}">
                <a16:creationId xmlns:a16="http://schemas.microsoft.com/office/drawing/2014/main" xmlns="" id="{7AB1C4FB-BC15-43B4-9B4B-005DC50A8780}"/>
              </a:ext>
            </a:extLst>
          </p:cNvPr>
          <p:cNvSpPr/>
          <p:nvPr/>
        </p:nvSpPr>
        <p:spPr>
          <a:xfrm>
            <a:off x="681161" y="708327"/>
            <a:ext cx="3073093" cy="502694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376192"/>
            </a:solidFill>
            <a:miter lim="400000"/>
          </a:ln>
        </p:spPr>
        <p:txBody>
          <a:bodyPr lIns="0" tIns="0" rIns="0" bIns="0" anchor="ctr"/>
          <a:lstStyle/>
          <a:p>
            <a:pPr algn="ctr"/>
            <a:r>
              <a:rPr lang="ru-RU" sz="15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детей с ЗПР</a:t>
            </a:r>
          </a:p>
        </p:txBody>
      </p:sp>
      <p:sp>
        <p:nvSpPr>
          <p:cNvPr id="20" name="Заголовок 1">
            <a:extLst>
              <a:ext uri="{FF2B5EF4-FFF2-40B4-BE49-F238E27FC236}">
                <a16:creationId xmlns:a16="http://schemas.microsoft.com/office/drawing/2014/main" xmlns="" id="{C72F0181-536D-4ACA-B7DD-D2F41C748485}"/>
              </a:ext>
            </a:extLst>
          </p:cNvPr>
          <p:cNvSpPr txBox="1">
            <a:spLocks/>
          </p:cNvSpPr>
          <p:nvPr/>
        </p:nvSpPr>
        <p:spPr>
          <a:xfrm>
            <a:off x="1317111" y="104302"/>
            <a:ext cx="7482465" cy="302195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100" b="1" cap="all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РЕАЛИЗАЦИИ АООП</a:t>
            </a:r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:a16="http://schemas.microsoft.com/office/drawing/2014/main" xmlns="" id="{7AB1C4FB-BC15-43B4-9B4B-005DC50A8780}"/>
              </a:ext>
            </a:extLst>
          </p:cNvPr>
          <p:cNvSpPr/>
          <p:nvPr/>
        </p:nvSpPr>
        <p:spPr>
          <a:xfrm>
            <a:off x="5170224" y="380956"/>
            <a:ext cx="3073093" cy="502694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376192"/>
            </a:solidFill>
            <a:miter lim="400000"/>
          </a:ln>
        </p:spPr>
        <p:txBody>
          <a:bodyPr lIns="0" tIns="0" rIns="0" bIns="0" anchor="ctr"/>
          <a:lstStyle/>
          <a:p>
            <a:pPr algn="ctr"/>
            <a:r>
              <a:rPr lang="ru-RU" sz="15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специальных условий</a:t>
            </a:r>
          </a:p>
        </p:txBody>
      </p:sp>
      <p:sp>
        <p:nvSpPr>
          <p:cNvPr id="23" name="Скругленный прямоугольник 22">
            <a:extLst>
              <a:ext uri="{FF2B5EF4-FFF2-40B4-BE49-F238E27FC236}">
                <a16:creationId xmlns:a16="http://schemas.microsoft.com/office/drawing/2014/main" xmlns="" id="{7AB1C4FB-BC15-43B4-9B4B-005DC50A8780}"/>
              </a:ext>
            </a:extLst>
          </p:cNvPr>
          <p:cNvSpPr/>
          <p:nvPr/>
        </p:nvSpPr>
        <p:spPr>
          <a:xfrm>
            <a:off x="-1" y="1373311"/>
            <a:ext cx="3754255" cy="502694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376192"/>
            </a:solidFill>
            <a:miter lim="400000"/>
          </a:ln>
        </p:spPr>
        <p:txBody>
          <a:bodyPr lIns="0" tIns="0" rIns="0" bIns="0" anchor="ctr"/>
          <a:lstStyle/>
          <a:p>
            <a:pPr algn="ctr"/>
            <a:r>
              <a:rPr lang="ru-RU" sz="15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Слабость регулятивных процессов, личностная незрелость</a:t>
            </a:r>
          </a:p>
        </p:txBody>
      </p:sp>
      <p:sp>
        <p:nvSpPr>
          <p:cNvPr id="24" name="Скругленный прямоугольник 23">
            <a:extLst>
              <a:ext uri="{FF2B5EF4-FFF2-40B4-BE49-F238E27FC236}">
                <a16:creationId xmlns:a16="http://schemas.microsoft.com/office/drawing/2014/main" xmlns="" id="{7AB1C4FB-BC15-43B4-9B4B-005DC50A8780}"/>
              </a:ext>
            </a:extLst>
          </p:cNvPr>
          <p:cNvSpPr/>
          <p:nvPr/>
        </p:nvSpPr>
        <p:spPr>
          <a:xfrm>
            <a:off x="4231014" y="950771"/>
            <a:ext cx="4760203" cy="1119624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376192"/>
            </a:solidFill>
            <a:miter lim="400000"/>
          </a:ln>
        </p:spPr>
        <p:txBody>
          <a:bodyPr lIns="0" tIns="0" rIns="0" bIns="0" anchor="ctr"/>
          <a:lstStyle/>
          <a:p>
            <a:pPr algn="ctr"/>
            <a:r>
              <a:rPr lang="ru-RU" sz="15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Структурирование учебной среды:</a:t>
            </a:r>
          </a:p>
          <a:p>
            <a:pPr algn="ctr"/>
            <a:r>
              <a:rPr lang="ru-RU" sz="15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Визуальное расписание, визуализация школьных требований, визуальное подкрепление видов деятельности на уроке, структуры урока</a:t>
            </a:r>
          </a:p>
        </p:txBody>
      </p:sp>
      <p:sp>
        <p:nvSpPr>
          <p:cNvPr id="25" name="Скругленный прямоугольник 24">
            <a:extLst>
              <a:ext uri="{FF2B5EF4-FFF2-40B4-BE49-F238E27FC236}">
                <a16:creationId xmlns:a16="http://schemas.microsoft.com/office/drawing/2014/main" xmlns="" id="{7AB1C4FB-BC15-43B4-9B4B-005DC50A8780}"/>
              </a:ext>
            </a:extLst>
          </p:cNvPr>
          <p:cNvSpPr/>
          <p:nvPr/>
        </p:nvSpPr>
        <p:spPr>
          <a:xfrm>
            <a:off x="0" y="2376973"/>
            <a:ext cx="3754255" cy="502694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376192"/>
            </a:solidFill>
            <a:miter lim="400000"/>
          </a:ln>
        </p:spPr>
        <p:txBody>
          <a:bodyPr lIns="0" tIns="0" rIns="0" bIns="0" anchor="ctr"/>
          <a:lstStyle/>
          <a:p>
            <a:pPr algn="ctr"/>
            <a:r>
              <a:rPr lang="ru-RU" sz="15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</a:t>
            </a:r>
            <a:r>
              <a:rPr lang="ru-RU" sz="1500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нейродинамики</a:t>
            </a:r>
            <a:r>
              <a:rPr lang="ru-RU" sz="15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сниженная работоспособность, быстрая истощаемость</a:t>
            </a:r>
          </a:p>
        </p:txBody>
      </p:sp>
      <p:sp>
        <p:nvSpPr>
          <p:cNvPr id="26" name="Скругленный прямоугольник 25">
            <a:extLst>
              <a:ext uri="{FF2B5EF4-FFF2-40B4-BE49-F238E27FC236}">
                <a16:creationId xmlns:a16="http://schemas.microsoft.com/office/drawing/2014/main" xmlns="" id="{7AB1C4FB-BC15-43B4-9B4B-005DC50A8780}"/>
              </a:ext>
            </a:extLst>
          </p:cNvPr>
          <p:cNvSpPr/>
          <p:nvPr/>
        </p:nvSpPr>
        <p:spPr>
          <a:xfrm>
            <a:off x="4231014" y="2137516"/>
            <a:ext cx="4729915" cy="896714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376192"/>
            </a:solidFill>
            <a:miter lim="400000"/>
          </a:ln>
        </p:spPr>
        <p:txBody>
          <a:bodyPr lIns="0" tIns="0" rIns="0" bIns="0" anchor="ctr"/>
          <a:lstStyle/>
          <a:p>
            <a:pPr algn="ctr"/>
            <a:r>
              <a:rPr lang="ru-RU" sz="15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Специализированный временной режим, зонирование пространства с выделением зон отдыха, дозирование объема, </a:t>
            </a:r>
            <a:r>
              <a:rPr lang="ru-RU" sz="1500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здоровьесберегающие</a:t>
            </a:r>
            <a:r>
              <a:rPr lang="ru-RU" sz="15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технологии</a:t>
            </a:r>
          </a:p>
        </p:txBody>
      </p:sp>
      <p:sp>
        <p:nvSpPr>
          <p:cNvPr id="27" name="Скругленный прямоугольник 26">
            <a:extLst>
              <a:ext uri="{FF2B5EF4-FFF2-40B4-BE49-F238E27FC236}">
                <a16:creationId xmlns:a16="http://schemas.microsoft.com/office/drawing/2014/main" xmlns="" id="{7AB1C4FB-BC15-43B4-9B4B-005DC50A8780}"/>
              </a:ext>
            </a:extLst>
          </p:cNvPr>
          <p:cNvSpPr/>
          <p:nvPr/>
        </p:nvSpPr>
        <p:spPr>
          <a:xfrm>
            <a:off x="-1" y="3293056"/>
            <a:ext cx="3754255" cy="502694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376192"/>
            </a:solidFill>
            <a:miter lim="400000"/>
          </a:ln>
        </p:spPr>
        <p:txBody>
          <a:bodyPr lIns="0" tIns="0" rIns="0" bIns="0" anchor="ctr"/>
          <a:lstStyle/>
          <a:p>
            <a:pPr algn="ctr"/>
            <a:r>
              <a:rPr lang="ru-RU" sz="15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мышления, неравномерная обучаемость </a:t>
            </a:r>
          </a:p>
        </p:txBody>
      </p:sp>
      <p:sp>
        <p:nvSpPr>
          <p:cNvPr id="28" name="Скругленный прямоугольник 27">
            <a:extLst>
              <a:ext uri="{FF2B5EF4-FFF2-40B4-BE49-F238E27FC236}">
                <a16:creationId xmlns:a16="http://schemas.microsoft.com/office/drawing/2014/main" xmlns="" id="{7AB1C4FB-BC15-43B4-9B4B-005DC50A8780}"/>
              </a:ext>
            </a:extLst>
          </p:cNvPr>
          <p:cNvSpPr/>
          <p:nvPr/>
        </p:nvSpPr>
        <p:spPr>
          <a:xfrm>
            <a:off x="4231014" y="3114970"/>
            <a:ext cx="4760203" cy="896714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376192"/>
            </a:solidFill>
            <a:miter lim="400000"/>
          </a:ln>
        </p:spPr>
        <p:txBody>
          <a:bodyPr lIns="0" tIns="0" rIns="0" bIns="0" anchor="ctr"/>
          <a:lstStyle/>
          <a:p>
            <a:pPr algn="ctr"/>
            <a:r>
              <a:rPr lang="ru-RU" sz="15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Специальные приемы обучения, использование алгоритмов изучения правил и учебных действий, использование визуальной поддержки, индивидуальные приемы обучения</a:t>
            </a:r>
          </a:p>
        </p:txBody>
      </p:sp>
      <p:sp>
        <p:nvSpPr>
          <p:cNvPr id="29" name="Скругленный прямоугольник 28">
            <a:extLst>
              <a:ext uri="{FF2B5EF4-FFF2-40B4-BE49-F238E27FC236}">
                <a16:creationId xmlns:a16="http://schemas.microsoft.com/office/drawing/2014/main" xmlns="" id="{7AB1C4FB-BC15-43B4-9B4B-005DC50A8780}"/>
              </a:ext>
            </a:extLst>
          </p:cNvPr>
          <p:cNvSpPr/>
          <p:nvPr/>
        </p:nvSpPr>
        <p:spPr>
          <a:xfrm>
            <a:off x="0" y="4216648"/>
            <a:ext cx="3754255" cy="743972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376192"/>
            </a:solidFill>
            <a:miter lim="400000"/>
          </a:ln>
        </p:spPr>
        <p:txBody>
          <a:bodyPr lIns="0" tIns="0" rIns="0" bIns="0" anchor="ctr"/>
          <a:lstStyle/>
          <a:p>
            <a:pPr algn="ctr"/>
            <a:r>
              <a:rPr lang="ru-RU" sz="15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внимания и памяти, пространственно-временной ориентировки, моторики</a:t>
            </a: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2092" y="1443724"/>
            <a:ext cx="241082" cy="317009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2092" y="2427367"/>
            <a:ext cx="241082" cy="317009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2092" y="3293056"/>
            <a:ext cx="241082" cy="317009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2092" y="4325539"/>
            <a:ext cx="241082" cy="317009"/>
          </a:xfrm>
          <a:prstGeom prst="rect">
            <a:avLst/>
          </a:prstGeom>
        </p:spPr>
      </p:pic>
      <p:sp>
        <p:nvSpPr>
          <p:cNvPr id="48" name="Скругленный прямоугольник 47">
            <a:extLst>
              <a:ext uri="{FF2B5EF4-FFF2-40B4-BE49-F238E27FC236}">
                <a16:creationId xmlns:a16="http://schemas.microsoft.com/office/drawing/2014/main" xmlns="" id="{7AB1C4FB-BC15-43B4-9B4B-005DC50A8780}"/>
              </a:ext>
            </a:extLst>
          </p:cNvPr>
          <p:cNvSpPr/>
          <p:nvPr/>
        </p:nvSpPr>
        <p:spPr>
          <a:xfrm>
            <a:off x="4231014" y="4133311"/>
            <a:ext cx="4760203" cy="896714"/>
          </a:xfrm>
          <a:prstGeom prst="roundRect">
            <a:avLst/>
          </a:prstGeom>
          <a:solidFill>
            <a:srgbClr val="FFFFFF"/>
          </a:solidFill>
          <a:ln w="38100">
            <a:solidFill>
              <a:srgbClr val="376192"/>
            </a:solidFill>
            <a:miter lim="400000"/>
          </a:ln>
        </p:spPr>
        <p:txBody>
          <a:bodyPr lIns="0" tIns="0" rIns="0" bIns="0" anchor="ctr"/>
          <a:lstStyle/>
          <a:p>
            <a:pPr algn="ctr"/>
            <a:r>
              <a:rPr lang="ru-RU" sz="15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Вспомогательные средства (насадки, трафареты, браслеты и </a:t>
            </a:r>
            <a:r>
              <a:rPr lang="ru-RU" sz="1500" dirty="0" err="1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тд</a:t>
            </a:r>
            <a:r>
              <a:rPr lang="ru-RU" sz="1500" dirty="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смысловые опоры, рабочие листы, индивидуальные карточки</a:t>
            </a:r>
          </a:p>
        </p:txBody>
      </p:sp>
    </p:spTree>
    <p:extLst>
      <p:ext uri="{BB962C8B-B14F-4D97-AF65-F5344CB8AC3E}">
        <p14:creationId xmlns:p14="http://schemas.microsoft.com/office/powerpoint/2010/main" val="191150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29554" y="121129"/>
            <a:ext cx="7714446" cy="709559"/>
          </a:xfrm>
        </p:spPr>
        <p:txBody>
          <a:bodyPr>
            <a:normAutofit/>
          </a:bodyPr>
          <a:lstStyle/>
          <a:p>
            <a:pPr algn="l"/>
            <a:r>
              <a:rPr lang="ru-RU" sz="2000" b="1" dirty="0" smtClean="0">
                <a:solidFill>
                  <a:schemeClr val="bg1"/>
                </a:solidFill>
              </a:rPr>
              <a:t>Управленческие практики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xmlns="" id="{210F9C4B-F110-4FBD-829C-88884EBF90B1}"/>
              </a:ext>
            </a:extLst>
          </p:cNvPr>
          <p:cNvSpPr txBox="1">
            <a:spLocks/>
          </p:cNvSpPr>
          <p:nvPr/>
        </p:nvSpPr>
        <p:spPr>
          <a:xfrm>
            <a:off x="514449" y="1303549"/>
            <a:ext cx="3117565" cy="768854"/>
          </a:xfrm>
          <a:prstGeom prst="rect">
            <a:avLst/>
          </a:prstGeom>
          <a:solidFill>
            <a:schemeClr val="accent1">
              <a:lumMod val="50000"/>
            </a:schemeClr>
          </a:solidFill>
          <a:ln w="28575">
            <a:solidFill>
              <a:schemeClr val="tx2"/>
            </a:solidFill>
          </a:ln>
        </p:spPr>
        <p:txBody>
          <a:bodyPr vert="horz" lIns="68580" tIns="34290" rIns="68580" bIns="3429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chemeClr val="tx1"/>
              </a:buClr>
              <a:buSzPct val="100000"/>
              <a:buNone/>
            </a:pPr>
            <a:r>
              <a:rPr lang="ru-RU" sz="2100" dirty="0">
                <a:solidFill>
                  <a:schemeClr val="bg1"/>
                </a:solidFill>
              </a:rPr>
              <a:t>Управление ресурсами </a:t>
            </a: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xmlns="" id="{210F9C4B-F110-4FBD-829C-88884EBF90B1}"/>
              </a:ext>
            </a:extLst>
          </p:cNvPr>
          <p:cNvSpPr txBox="1">
            <a:spLocks/>
          </p:cNvSpPr>
          <p:nvPr/>
        </p:nvSpPr>
        <p:spPr>
          <a:xfrm>
            <a:off x="514450" y="2531770"/>
            <a:ext cx="3117564" cy="766544"/>
          </a:xfrm>
          <a:prstGeom prst="rect">
            <a:avLst/>
          </a:prstGeom>
          <a:solidFill>
            <a:schemeClr val="accent1">
              <a:lumMod val="50000"/>
            </a:schemeClr>
          </a:solidFill>
          <a:ln w="28575">
            <a:solidFill>
              <a:schemeClr val="accent5">
                <a:lumMod val="50000"/>
              </a:schemeClr>
            </a:solidFill>
          </a:ln>
        </p:spPr>
        <p:txBody>
          <a:bodyPr vert="horz" lIns="68580" tIns="34290" rIns="68580" bIns="3429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100" dirty="0">
                <a:solidFill>
                  <a:schemeClr val="bg1"/>
                </a:solidFill>
              </a:rPr>
              <a:t>Управление процессами</a:t>
            </a: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xmlns="" id="{210F9C4B-F110-4FBD-829C-88884EBF90B1}"/>
              </a:ext>
            </a:extLst>
          </p:cNvPr>
          <p:cNvSpPr txBox="1">
            <a:spLocks/>
          </p:cNvSpPr>
          <p:nvPr/>
        </p:nvSpPr>
        <p:spPr>
          <a:xfrm>
            <a:off x="514449" y="3883575"/>
            <a:ext cx="3117563" cy="77703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28575">
            <a:solidFill>
              <a:schemeClr val="tx2"/>
            </a:solidFill>
          </a:ln>
        </p:spPr>
        <p:txBody>
          <a:bodyPr vert="horz" lIns="68580" tIns="34290" rIns="68580" bIns="3429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100" dirty="0">
                <a:solidFill>
                  <a:schemeClr val="bg1"/>
                </a:solidFill>
              </a:rPr>
              <a:t>Управление результатами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3616" y="1162423"/>
            <a:ext cx="168041" cy="168041"/>
          </a:xfrm>
          <a:prstGeom prst="rect">
            <a:avLst/>
          </a:prstGeom>
        </p:spPr>
      </p:pic>
      <p:sp>
        <p:nvSpPr>
          <p:cNvPr id="9" name="Объект 2">
            <a:extLst>
              <a:ext uri="{FF2B5EF4-FFF2-40B4-BE49-F238E27FC236}">
                <a16:creationId xmlns:a16="http://schemas.microsoft.com/office/drawing/2014/main" xmlns="" id="{210F9C4B-F110-4FBD-829C-88884EBF90B1}"/>
              </a:ext>
            </a:extLst>
          </p:cNvPr>
          <p:cNvSpPr txBox="1">
            <a:spLocks/>
          </p:cNvSpPr>
          <p:nvPr/>
        </p:nvSpPr>
        <p:spPr>
          <a:xfrm>
            <a:off x="4161659" y="1144956"/>
            <a:ext cx="4276895" cy="279203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050" dirty="0">
                <a:solidFill>
                  <a:schemeClr val="accent5">
                    <a:lumMod val="50000"/>
                  </a:schemeClr>
                </a:solidFill>
              </a:rPr>
              <a:t>Адаптивная среда</a:t>
            </a:r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xmlns="" id="{210F9C4B-F110-4FBD-829C-88884EBF90B1}"/>
              </a:ext>
            </a:extLst>
          </p:cNvPr>
          <p:cNvSpPr txBox="1">
            <a:spLocks/>
          </p:cNvSpPr>
          <p:nvPr/>
        </p:nvSpPr>
        <p:spPr>
          <a:xfrm>
            <a:off x="4161659" y="1330465"/>
            <a:ext cx="4276895" cy="27465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050" dirty="0">
                <a:solidFill>
                  <a:schemeClr val="accent5">
                    <a:lumMod val="50000"/>
                  </a:schemeClr>
                </a:solidFill>
              </a:rPr>
              <a:t>Специальная организация пространства</a:t>
            </a:r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xmlns="" id="{210F9C4B-F110-4FBD-829C-88884EBF90B1}"/>
              </a:ext>
            </a:extLst>
          </p:cNvPr>
          <p:cNvSpPr txBox="1">
            <a:spLocks/>
          </p:cNvSpPr>
          <p:nvPr/>
        </p:nvSpPr>
        <p:spPr>
          <a:xfrm>
            <a:off x="4161659" y="1518898"/>
            <a:ext cx="4781896" cy="40391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050" dirty="0">
                <a:solidFill>
                  <a:schemeClr val="accent5">
                    <a:lumMod val="50000"/>
                  </a:schemeClr>
                </a:solidFill>
              </a:rPr>
              <a:t>Организация предметно-эстетической среды и воспитательного пространства</a:t>
            </a:r>
          </a:p>
        </p:txBody>
      </p:sp>
      <p:sp>
        <p:nvSpPr>
          <p:cNvPr id="12" name="Объект 2">
            <a:extLst>
              <a:ext uri="{FF2B5EF4-FFF2-40B4-BE49-F238E27FC236}">
                <a16:creationId xmlns:a16="http://schemas.microsoft.com/office/drawing/2014/main" xmlns="" id="{210F9C4B-F110-4FBD-829C-88884EBF90B1}"/>
              </a:ext>
            </a:extLst>
          </p:cNvPr>
          <p:cNvSpPr txBox="1">
            <a:spLocks/>
          </p:cNvSpPr>
          <p:nvPr/>
        </p:nvSpPr>
        <p:spPr>
          <a:xfrm>
            <a:off x="4164339" y="1702190"/>
            <a:ext cx="4869180" cy="38240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050" dirty="0">
                <a:solidFill>
                  <a:schemeClr val="accent5">
                    <a:lumMod val="50000"/>
                  </a:schemeClr>
                </a:solidFill>
              </a:rPr>
              <a:t>Оснащение учебных классов и кабинетов специалистов, в том числе специальным оборудованием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355" y="1362621"/>
            <a:ext cx="168041" cy="16804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354" y="1562782"/>
            <a:ext cx="168041" cy="16804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354" y="1773160"/>
            <a:ext cx="168041" cy="16804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008" y="2410995"/>
            <a:ext cx="168041" cy="168041"/>
          </a:xfrm>
          <a:prstGeom prst="rect">
            <a:avLst/>
          </a:prstGeom>
        </p:spPr>
      </p:pic>
      <p:sp>
        <p:nvSpPr>
          <p:cNvPr id="17" name="Объект 2">
            <a:extLst>
              <a:ext uri="{FF2B5EF4-FFF2-40B4-BE49-F238E27FC236}">
                <a16:creationId xmlns:a16="http://schemas.microsoft.com/office/drawing/2014/main" xmlns="" id="{210F9C4B-F110-4FBD-829C-88884EBF90B1}"/>
              </a:ext>
            </a:extLst>
          </p:cNvPr>
          <p:cNvSpPr txBox="1">
            <a:spLocks/>
          </p:cNvSpPr>
          <p:nvPr/>
        </p:nvSpPr>
        <p:spPr>
          <a:xfrm>
            <a:off x="4164339" y="2229484"/>
            <a:ext cx="4869180" cy="221393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050" dirty="0">
                <a:solidFill>
                  <a:schemeClr val="accent5">
                    <a:lumMod val="50000"/>
                  </a:schemeClr>
                </a:solidFill>
              </a:rPr>
              <a:t>Образовательные технологии</a:t>
            </a:r>
          </a:p>
        </p:txBody>
      </p:sp>
      <p:sp>
        <p:nvSpPr>
          <p:cNvPr id="18" name="Объект 2">
            <a:extLst>
              <a:ext uri="{FF2B5EF4-FFF2-40B4-BE49-F238E27FC236}">
                <a16:creationId xmlns:a16="http://schemas.microsoft.com/office/drawing/2014/main" xmlns="" id="{210F9C4B-F110-4FBD-829C-88884EBF90B1}"/>
              </a:ext>
            </a:extLst>
          </p:cNvPr>
          <p:cNvSpPr txBox="1">
            <a:spLocks/>
          </p:cNvSpPr>
          <p:nvPr/>
        </p:nvSpPr>
        <p:spPr>
          <a:xfrm>
            <a:off x="4164049" y="3763564"/>
            <a:ext cx="4869180" cy="192989"/>
          </a:xfrm>
          <a:prstGeom prst="rect">
            <a:avLst/>
          </a:prstGeom>
        </p:spPr>
        <p:txBody>
          <a:bodyPr vert="horz" lIns="68580" tIns="34290" rIns="68580" bIns="3429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050" dirty="0">
                <a:solidFill>
                  <a:schemeClr val="accent5">
                    <a:lumMod val="50000"/>
                  </a:schemeClr>
                </a:solidFill>
              </a:rPr>
              <a:t>ВСОКО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773" y="3749263"/>
            <a:ext cx="168041" cy="168041"/>
          </a:xfrm>
          <a:prstGeom prst="rect">
            <a:avLst/>
          </a:prstGeom>
        </p:spPr>
      </p:pic>
      <p:sp>
        <p:nvSpPr>
          <p:cNvPr id="20" name="Объект 2">
            <a:extLst>
              <a:ext uri="{FF2B5EF4-FFF2-40B4-BE49-F238E27FC236}">
                <a16:creationId xmlns:a16="http://schemas.microsoft.com/office/drawing/2014/main" xmlns="" id="{210F9C4B-F110-4FBD-829C-88884EBF90B1}"/>
              </a:ext>
            </a:extLst>
          </p:cNvPr>
          <p:cNvSpPr txBox="1">
            <a:spLocks/>
          </p:cNvSpPr>
          <p:nvPr/>
        </p:nvSpPr>
        <p:spPr>
          <a:xfrm>
            <a:off x="4169702" y="3923346"/>
            <a:ext cx="4869180" cy="192989"/>
          </a:xfrm>
          <a:prstGeom prst="rect">
            <a:avLst/>
          </a:prstGeom>
        </p:spPr>
        <p:txBody>
          <a:bodyPr vert="horz" lIns="68580" tIns="34290" rIns="68580" bIns="3429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050" dirty="0">
                <a:solidFill>
                  <a:schemeClr val="accent5">
                    <a:lumMod val="50000"/>
                  </a:schemeClr>
                </a:solidFill>
              </a:rPr>
              <a:t>Контроль обеспеченности специальных образовательных условий</a:t>
            </a:r>
          </a:p>
        </p:txBody>
      </p:sp>
      <p:sp>
        <p:nvSpPr>
          <p:cNvPr id="21" name="Объект 2">
            <a:extLst>
              <a:ext uri="{FF2B5EF4-FFF2-40B4-BE49-F238E27FC236}">
                <a16:creationId xmlns:a16="http://schemas.microsoft.com/office/drawing/2014/main" xmlns="" id="{210F9C4B-F110-4FBD-829C-88884EBF90B1}"/>
              </a:ext>
            </a:extLst>
          </p:cNvPr>
          <p:cNvSpPr txBox="1">
            <a:spLocks/>
          </p:cNvSpPr>
          <p:nvPr/>
        </p:nvSpPr>
        <p:spPr>
          <a:xfrm>
            <a:off x="4169702" y="4104591"/>
            <a:ext cx="4869180" cy="192989"/>
          </a:xfrm>
          <a:prstGeom prst="rect">
            <a:avLst/>
          </a:prstGeom>
        </p:spPr>
        <p:txBody>
          <a:bodyPr vert="horz" lIns="68580" tIns="34290" rIns="68580" bIns="3429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050" dirty="0">
                <a:solidFill>
                  <a:schemeClr val="accent5">
                    <a:lumMod val="50000"/>
                  </a:schemeClr>
                </a:solidFill>
              </a:rPr>
              <a:t>Психолого-педагогический консилиум</a:t>
            </a:r>
          </a:p>
        </p:txBody>
      </p:sp>
      <p:sp>
        <p:nvSpPr>
          <p:cNvPr id="22" name="Объект 2">
            <a:extLst>
              <a:ext uri="{FF2B5EF4-FFF2-40B4-BE49-F238E27FC236}">
                <a16:creationId xmlns:a16="http://schemas.microsoft.com/office/drawing/2014/main" xmlns="" id="{210F9C4B-F110-4FBD-829C-88884EBF90B1}"/>
              </a:ext>
            </a:extLst>
          </p:cNvPr>
          <p:cNvSpPr txBox="1">
            <a:spLocks/>
          </p:cNvSpPr>
          <p:nvPr/>
        </p:nvSpPr>
        <p:spPr>
          <a:xfrm>
            <a:off x="4164339" y="4456979"/>
            <a:ext cx="4869180" cy="192989"/>
          </a:xfrm>
          <a:prstGeom prst="rect">
            <a:avLst/>
          </a:prstGeom>
        </p:spPr>
        <p:txBody>
          <a:bodyPr vert="horz" lIns="68580" tIns="34290" rIns="68580" bIns="3429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050" dirty="0">
                <a:solidFill>
                  <a:schemeClr val="accent5">
                    <a:lumMod val="50000"/>
                  </a:schemeClr>
                </a:solidFill>
              </a:rPr>
              <a:t>Независимая оценка качества образовательного результата</a:t>
            </a:r>
          </a:p>
        </p:txBody>
      </p:sp>
      <p:sp>
        <p:nvSpPr>
          <p:cNvPr id="23" name="Объект 2">
            <a:extLst>
              <a:ext uri="{FF2B5EF4-FFF2-40B4-BE49-F238E27FC236}">
                <a16:creationId xmlns:a16="http://schemas.microsoft.com/office/drawing/2014/main" xmlns="" id="{210F9C4B-F110-4FBD-829C-88884EBF90B1}"/>
              </a:ext>
            </a:extLst>
          </p:cNvPr>
          <p:cNvSpPr txBox="1">
            <a:spLocks/>
          </p:cNvSpPr>
          <p:nvPr/>
        </p:nvSpPr>
        <p:spPr>
          <a:xfrm>
            <a:off x="4170283" y="4264372"/>
            <a:ext cx="4869180" cy="192989"/>
          </a:xfrm>
          <a:prstGeom prst="rect">
            <a:avLst/>
          </a:prstGeom>
        </p:spPr>
        <p:txBody>
          <a:bodyPr vert="horz" lIns="68580" tIns="34290" rIns="68580" bIns="3429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050" dirty="0">
                <a:solidFill>
                  <a:schemeClr val="accent5">
                    <a:lumMod val="50000"/>
                  </a:schemeClr>
                </a:solidFill>
              </a:rPr>
              <a:t>Индивидуальный диагностический профиль обучающегося</a:t>
            </a:r>
          </a:p>
        </p:txBody>
      </p:sp>
      <p:sp>
        <p:nvSpPr>
          <p:cNvPr id="24" name="Объект 2">
            <a:extLst>
              <a:ext uri="{FF2B5EF4-FFF2-40B4-BE49-F238E27FC236}">
                <a16:creationId xmlns:a16="http://schemas.microsoft.com/office/drawing/2014/main" xmlns="" id="{210F9C4B-F110-4FBD-829C-88884EBF90B1}"/>
              </a:ext>
            </a:extLst>
          </p:cNvPr>
          <p:cNvSpPr txBox="1">
            <a:spLocks/>
          </p:cNvSpPr>
          <p:nvPr/>
        </p:nvSpPr>
        <p:spPr>
          <a:xfrm>
            <a:off x="4170283" y="4649585"/>
            <a:ext cx="4869180" cy="192989"/>
          </a:xfrm>
          <a:prstGeom prst="rect">
            <a:avLst/>
          </a:prstGeom>
        </p:spPr>
        <p:txBody>
          <a:bodyPr vert="horz" lIns="68580" tIns="34290" rIns="68580" bIns="3429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050" dirty="0">
                <a:solidFill>
                  <a:schemeClr val="accent5">
                    <a:lumMod val="50000"/>
                  </a:schemeClr>
                </a:solidFill>
              </a:rPr>
              <a:t>Промежуточная аттестация</a:t>
            </a:r>
          </a:p>
        </p:txBody>
      </p:sp>
      <p:sp>
        <p:nvSpPr>
          <p:cNvPr id="25" name="Объект 2">
            <a:extLst>
              <a:ext uri="{FF2B5EF4-FFF2-40B4-BE49-F238E27FC236}">
                <a16:creationId xmlns:a16="http://schemas.microsoft.com/office/drawing/2014/main" xmlns="" id="{210F9C4B-F110-4FBD-829C-88884EBF90B1}"/>
              </a:ext>
            </a:extLst>
          </p:cNvPr>
          <p:cNvSpPr txBox="1">
            <a:spLocks/>
          </p:cNvSpPr>
          <p:nvPr/>
        </p:nvSpPr>
        <p:spPr>
          <a:xfrm>
            <a:off x="4170283" y="4821895"/>
            <a:ext cx="4869180" cy="192989"/>
          </a:xfrm>
          <a:prstGeom prst="rect">
            <a:avLst/>
          </a:prstGeom>
        </p:spPr>
        <p:txBody>
          <a:bodyPr vert="horz" lIns="68580" tIns="34290" rIns="68580" bIns="3429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050" dirty="0">
                <a:solidFill>
                  <a:schemeClr val="accent5">
                    <a:lumMod val="50000"/>
                  </a:schemeClr>
                </a:solidFill>
              </a:rPr>
              <a:t>Государственная итоговая аттестация</a:t>
            </a: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008" y="3903003"/>
            <a:ext cx="168041" cy="168041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952" y="4081361"/>
            <a:ext cx="168041" cy="168041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952" y="4250265"/>
            <a:ext cx="168041" cy="168041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952" y="4437358"/>
            <a:ext cx="168041" cy="168041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008" y="4623579"/>
            <a:ext cx="168041" cy="168041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355" y="4812230"/>
            <a:ext cx="168041" cy="168041"/>
          </a:xfrm>
          <a:prstGeom prst="rect">
            <a:avLst/>
          </a:prstGeom>
        </p:spPr>
      </p:pic>
      <p:sp>
        <p:nvSpPr>
          <p:cNvPr id="32" name="Объект 2">
            <a:extLst>
              <a:ext uri="{FF2B5EF4-FFF2-40B4-BE49-F238E27FC236}">
                <a16:creationId xmlns:a16="http://schemas.microsoft.com/office/drawing/2014/main" xmlns="" id="{210F9C4B-F110-4FBD-829C-88884EBF90B1}"/>
              </a:ext>
            </a:extLst>
          </p:cNvPr>
          <p:cNvSpPr txBox="1">
            <a:spLocks/>
          </p:cNvSpPr>
          <p:nvPr/>
        </p:nvSpPr>
        <p:spPr>
          <a:xfrm>
            <a:off x="4164049" y="2421396"/>
            <a:ext cx="4869180" cy="221393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050" dirty="0">
                <a:solidFill>
                  <a:schemeClr val="accent5">
                    <a:lumMod val="50000"/>
                  </a:schemeClr>
                </a:solidFill>
              </a:rPr>
              <a:t>Воспитательные практики</a:t>
            </a:r>
          </a:p>
        </p:txBody>
      </p:sp>
      <p:sp>
        <p:nvSpPr>
          <p:cNvPr id="33" name="Объект 2">
            <a:extLst>
              <a:ext uri="{FF2B5EF4-FFF2-40B4-BE49-F238E27FC236}">
                <a16:creationId xmlns:a16="http://schemas.microsoft.com/office/drawing/2014/main" xmlns="" id="{210F9C4B-F110-4FBD-829C-88884EBF90B1}"/>
              </a:ext>
            </a:extLst>
          </p:cNvPr>
          <p:cNvSpPr txBox="1">
            <a:spLocks/>
          </p:cNvSpPr>
          <p:nvPr/>
        </p:nvSpPr>
        <p:spPr>
          <a:xfrm>
            <a:off x="4169702" y="2602375"/>
            <a:ext cx="4869180" cy="221393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050" dirty="0">
                <a:solidFill>
                  <a:schemeClr val="accent5">
                    <a:lumMod val="50000"/>
                  </a:schemeClr>
                </a:solidFill>
              </a:rPr>
              <a:t>Дополнительное образование</a:t>
            </a:r>
          </a:p>
        </p:txBody>
      </p:sp>
      <p:sp>
        <p:nvSpPr>
          <p:cNvPr id="34" name="Объект 2">
            <a:extLst>
              <a:ext uri="{FF2B5EF4-FFF2-40B4-BE49-F238E27FC236}">
                <a16:creationId xmlns:a16="http://schemas.microsoft.com/office/drawing/2014/main" xmlns="" id="{210F9C4B-F110-4FBD-829C-88884EBF90B1}"/>
              </a:ext>
            </a:extLst>
          </p:cNvPr>
          <p:cNvSpPr txBox="1">
            <a:spLocks/>
          </p:cNvSpPr>
          <p:nvPr/>
        </p:nvSpPr>
        <p:spPr>
          <a:xfrm>
            <a:off x="4169702" y="2790487"/>
            <a:ext cx="4869180" cy="221393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050" dirty="0">
                <a:solidFill>
                  <a:schemeClr val="accent5">
                    <a:lumMod val="50000"/>
                  </a:schemeClr>
                </a:solidFill>
              </a:rPr>
              <a:t>Внеурочная деятельность</a:t>
            </a:r>
          </a:p>
        </p:txBody>
      </p:sp>
      <p:sp>
        <p:nvSpPr>
          <p:cNvPr id="35" name="Объект 2">
            <a:extLst>
              <a:ext uri="{FF2B5EF4-FFF2-40B4-BE49-F238E27FC236}">
                <a16:creationId xmlns:a16="http://schemas.microsoft.com/office/drawing/2014/main" xmlns="" id="{210F9C4B-F110-4FBD-829C-88884EBF90B1}"/>
              </a:ext>
            </a:extLst>
          </p:cNvPr>
          <p:cNvSpPr txBox="1">
            <a:spLocks/>
          </p:cNvSpPr>
          <p:nvPr/>
        </p:nvSpPr>
        <p:spPr>
          <a:xfrm>
            <a:off x="4164049" y="2992400"/>
            <a:ext cx="4869180" cy="221393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050" dirty="0">
                <a:solidFill>
                  <a:schemeClr val="accent5">
                    <a:lumMod val="50000"/>
                  </a:schemeClr>
                </a:solidFill>
              </a:rPr>
              <a:t>Комплексная психолого-педагогическая помощь </a:t>
            </a: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354" y="2815581"/>
            <a:ext cx="168041" cy="168041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354" y="2604231"/>
            <a:ext cx="168041" cy="168041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773" y="3008710"/>
            <a:ext cx="168041" cy="168041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773" y="3213667"/>
            <a:ext cx="168041" cy="168041"/>
          </a:xfrm>
          <a:prstGeom prst="rect">
            <a:avLst/>
          </a:prstGeom>
        </p:spPr>
      </p:pic>
      <p:sp>
        <p:nvSpPr>
          <p:cNvPr id="40" name="Объект 2">
            <a:extLst>
              <a:ext uri="{FF2B5EF4-FFF2-40B4-BE49-F238E27FC236}">
                <a16:creationId xmlns:a16="http://schemas.microsoft.com/office/drawing/2014/main" xmlns="" id="{210F9C4B-F110-4FBD-829C-88884EBF90B1}"/>
              </a:ext>
            </a:extLst>
          </p:cNvPr>
          <p:cNvSpPr txBox="1">
            <a:spLocks/>
          </p:cNvSpPr>
          <p:nvPr/>
        </p:nvSpPr>
        <p:spPr>
          <a:xfrm>
            <a:off x="4164049" y="3184624"/>
            <a:ext cx="4869180" cy="221393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050" dirty="0">
                <a:solidFill>
                  <a:schemeClr val="accent5">
                    <a:lumMod val="50000"/>
                  </a:schemeClr>
                </a:solidFill>
              </a:rPr>
              <a:t>Индивидуальный образовательный маршрут</a:t>
            </a:r>
          </a:p>
        </p:txBody>
      </p:sp>
      <p:sp>
        <p:nvSpPr>
          <p:cNvPr id="41" name="Объект 2">
            <a:extLst>
              <a:ext uri="{FF2B5EF4-FFF2-40B4-BE49-F238E27FC236}">
                <a16:creationId xmlns:a16="http://schemas.microsoft.com/office/drawing/2014/main" xmlns="" id="{210F9C4B-F110-4FBD-829C-88884EBF90B1}"/>
              </a:ext>
            </a:extLst>
          </p:cNvPr>
          <p:cNvSpPr txBox="1">
            <a:spLocks/>
          </p:cNvSpPr>
          <p:nvPr/>
        </p:nvSpPr>
        <p:spPr>
          <a:xfrm>
            <a:off x="6899853" y="2231883"/>
            <a:ext cx="1968887" cy="221393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050" dirty="0">
                <a:solidFill>
                  <a:schemeClr val="accent5">
                    <a:lumMod val="50000"/>
                  </a:schemeClr>
                </a:solidFill>
              </a:rPr>
              <a:t>Научно-методический совет ОО</a:t>
            </a:r>
          </a:p>
        </p:txBody>
      </p:sp>
      <p:sp>
        <p:nvSpPr>
          <p:cNvPr id="42" name="Объект 2">
            <a:extLst>
              <a:ext uri="{FF2B5EF4-FFF2-40B4-BE49-F238E27FC236}">
                <a16:creationId xmlns:a16="http://schemas.microsoft.com/office/drawing/2014/main" xmlns="" id="{210F9C4B-F110-4FBD-829C-88884EBF90B1}"/>
              </a:ext>
            </a:extLst>
          </p:cNvPr>
          <p:cNvSpPr txBox="1">
            <a:spLocks/>
          </p:cNvSpPr>
          <p:nvPr/>
        </p:nvSpPr>
        <p:spPr>
          <a:xfrm>
            <a:off x="6899853" y="2452125"/>
            <a:ext cx="1968887" cy="221393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050" dirty="0">
                <a:solidFill>
                  <a:schemeClr val="accent5">
                    <a:lumMod val="50000"/>
                  </a:schemeClr>
                </a:solidFill>
              </a:rPr>
              <a:t>Специальные методы обучения</a:t>
            </a:r>
          </a:p>
        </p:txBody>
      </p:sp>
      <p:sp>
        <p:nvSpPr>
          <p:cNvPr id="43" name="Объект 2">
            <a:extLst>
              <a:ext uri="{FF2B5EF4-FFF2-40B4-BE49-F238E27FC236}">
                <a16:creationId xmlns:a16="http://schemas.microsoft.com/office/drawing/2014/main" xmlns="" id="{210F9C4B-F110-4FBD-829C-88884EBF90B1}"/>
              </a:ext>
            </a:extLst>
          </p:cNvPr>
          <p:cNvSpPr txBox="1">
            <a:spLocks/>
          </p:cNvSpPr>
          <p:nvPr/>
        </p:nvSpPr>
        <p:spPr>
          <a:xfrm>
            <a:off x="6899853" y="2649062"/>
            <a:ext cx="1968887" cy="334106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050" dirty="0">
                <a:solidFill>
                  <a:schemeClr val="accent5">
                    <a:lumMod val="50000"/>
                  </a:schemeClr>
                </a:solidFill>
              </a:rPr>
              <a:t>Профессиональные компетенции педагога</a:t>
            </a: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952" y="2224338"/>
            <a:ext cx="168041" cy="168041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437" y="2230667"/>
            <a:ext cx="168041" cy="168041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437" y="2436746"/>
            <a:ext cx="168041" cy="168041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437" y="2674627"/>
            <a:ext cx="168041" cy="168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6109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29554" y="121129"/>
            <a:ext cx="7714446" cy="709559"/>
          </a:xfrm>
        </p:spPr>
        <p:txBody>
          <a:bodyPr>
            <a:normAutofit/>
          </a:bodyPr>
          <a:lstStyle/>
          <a:p>
            <a:pPr algn="l"/>
            <a:r>
              <a:rPr lang="ru-RU" sz="2000" b="1" dirty="0" smtClean="0">
                <a:solidFill>
                  <a:schemeClr val="bg1"/>
                </a:solidFill>
              </a:rPr>
              <a:t>Образовательное пространство по ФАОП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3476412" y="2175100"/>
            <a:ext cx="2760475" cy="1110482"/>
          </a:xfrm>
          <a:prstGeom prst="roundRect">
            <a:avLst/>
          </a:prstGeom>
          <a:solidFill>
            <a:schemeClr val="accent1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900"/>
              </a:spcAft>
            </a:pPr>
            <a:r>
              <a:rPr lang="ru-RU" sz="1350" b="1" dirty="0">
                <a:solidFill>
                  <a:schemeClr val="bg1"/>
                </a:solidFill>
                <a:cs typeface="Times New Roman" panose="02020603050405020304" pitchFamily="18" charset="0"/>
              </a:rPr>
              <a:t>Дифференцированные условия обучения и воспитания с учетом особых образовательных потребностей ребенка </a:t>
            </a:r>
          </a:p>
        </p:txBody>
      </p:sp>
      <p:sp>
        <p:nvSpPr>
          <p:cNvPr id="50" name="Скругленный прямоугольник 49"/>
          <p:cNvSpPr/>
          <p:nvPr/>
        </p:nvSpPr>
        <p:spPr>
          <a:xfrm rot="16200000">
            <a:off x="-1597891" y="2505413"/>
            <a:ext cx="4164904" cy="927279"/>
          </a:xfrm>
          <a:prstGeom prst="roundRect">
            <a:avLst/>
          </a:prstGeom>
          <a:solidFill>
            <a:srgbClr val="0F73A7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900"/>
              </a:spcAft>
            </a:pPr>
            <a:r>
              <a:rPr lang="ru-RU" sz="13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350" b="1" dirty="0">
                <a:solidFill>
                  <a:schemeClr val="bg1"/>
                </a:solidFill>
                <a:cs typeface="Times New Roman" panose="02020603050405020304" pitchFamily="18" charset="0"/>
              </a:rPr>
              <a:t>Единое образовательное пространство школы: интеграция общего и дополнительного образования, единство </a:t>
            </a:r>
            <a:r>
              <a:rPr lang="ru-RU" sz="1350" b="1">
                <a:solidFill>
                  <a:schemeClr val="bg1"/>
                </a:solidFill>
                <a:cs typeface="Times New Roman" panose="02020603050405020304" pitchFamily="18" charset="0"/>
              </a:rPr>
              <a:t>образовательного, коррекционного </a:t>
            </a:r>
            <a:r>
              <a:rPr lang="ru-RU" sz="1350" b="1" dirty="0">
                <a:solidFill>
                  <a:schemeClr val="bg1"/>
                </a:solidFill>
                <a:cs typeface="Times New Roman" panose="02020603050405020304" pitchFamily="18" charset="0"/>
              </a:rPr>
              <a:t>и воспитательного процессов</a:t>
            </a:r>
          </a:p>
        </p:txBody>
      </p:sp>
      <p:sp>
        <p:nvSpPr>
          <p:cNvPr id="51" name="Прямоугольник 50"/>
          <p:cNvSpPr/>
          <p:nvPr/>
        </p:nvSpPr>
        <p:spPr>
          <a:xfrm>
            <a:off x="5037826" y="731460"/>
            <a:ext cx="4023884" cy="1249423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ru-RU" sz="1600" b="1" dirty="0" smtClean="0">
              <a:solidFill>
                <a:prstClr val="black"/>
              </a:solidFill>
              <a:latin typeface="Calibri" panose="020F0502020204030204"/>
            </a:endParaRPr>
          </a:p>
          <a:p>
            <a:pPr algn="ctr" defTabSz="685800">
              <a:defRPr/>
            </a:pPr>
            <a:r>
              <a:rPr lang="ru-RU" sz="1600" b="1" dirty="0" smtClean="0">
                <a:solidFill>
                  <a:prstClr val="black"/>
                </a:solidFill>
                <a:latin typeface="Calibri" panose="020F0502020204030204"/>
              </a:rPr>
              <a:t>Адаптированные </a:t>
            </a:r>
            <a:r>
              <a:rPr lang="ru-RU" sz="1600" b="1" dirty="0">
                <a:solidFill>
                  <a:prstClr val="black"/>
                </a:solidFill>
                <a:latin typeface="Calibri" panose="020F0502020204030204"/>
              </a:rPr>
              <a:t>образовательные программы: специальные приемы и </a:t>
            </a:r>
            <a:r>
              <a:rPr lang="ru-RU" sz="1600" b="1" dirty="0" smtClean="0">
                <a:solidFill>
                  <a:prstClr val="black"/>
                </a:solidFill>
                <a:latin typeface="Calibri" panose="020F0502020204030204"/>
              </a:rPr>
              <a:t>методы</a:t>
            </a:r>
          </a:p>
          <a:p>
            <a:pPr algn="ctr" defTabSz="685800">
              <a:defRPr/>
            </a:pPr>
            <a:r>
              <a:rPr lang="ru-RU" sz="1600" b="1" kern="0" dirty="0">
                <a:solidFill>
                  <a:prstClr val="black"/>
                </a:solidFill>
              </a:rPr>
              <a:t>Индивидуализация содержания образования</a:t>
            </a:r>
          </a:p>
          <a:p>
            <a:pPr algn="ctr" defTabSz="685800">
              <a:defRPr/>
            </a:pPr>
            <a:endParaRPr lang="ru-RU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5274949" y="3370634"/>
            <a:ext cx="3709379" cy="103809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ru-RU" b="1" dirty="0">
                <a:solidFill>
                  <a:prstClr val="black"/>
                </a:solidFill>
                <a:latin typeface="Calibri" panose="020F0502020204030204"/>
              </a:rPr>
              <a:t>Воспитательные практики</a:t>
            </a:r>
          </a:p>
          <a:p>
            <a:pPr algn="ctr" defTabSz="685800">
              <a:defRPr/>
            </a:pPr>
            <a:r>
              <a:rPr lang="ru-RU" b="1" dirty="0">
                <a:solidFill>
                  <a:prstClr val="black"/>
                </a:solidFill>
                <a:latin typeface="Calibri" panose="020F0502020204030204"/>
              </a:rPr>
              <a:t>Единство урочной и внеурочной деятельности</a:t>
            </a:r>
          </a:p>
        </p:txBody>
      </p:sp>
      <p:sp>
        <p:nvSpPr>
          <p:cNvPr id="53" name="Прямоугольник 52"/>
          <p:cNvSpPr/>
          <p:nvPr/>
        </p:nvSpPr>
        <p:spPr>
          <a:xfrm>
            <a:off x="1010896" y="2124852"/>
            <a:ext cx="2028861" cy="1082489"/>
          </a:xfrm>
          <a:prstGeom prst="rect">
            <a:avLst/>
          </a:prstGeom>
          <a:solidFill>
            <a:schemeClr val="bg2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r>
              <a:rPr lang="ru-RU" b="1" kern="0" dirty="0">
                <a:solidFill>
                  <a:prstClr val="black"/>
                </a:solidFill>
                <a:latin typeface="Calibri" panose="020F0502020204030204"/>
              </a:rPr>
              <a:t>Система дополнительного образования</a:t>
            </a:r>
          </a:p>
        </p:txBody>
      </p:sp>
      <p:sp>
        <p:nvSpPr>
          <p:cNvPr id="54" name="Прямоугольник 53"/>
          <p:cNvSpPr/>
          <p:nvPr/>
        </p:nvSpPr>
        <p:spPr>
          <a:xfrm>
            <a:off x="1010896" y="3366588"/>
            <a:ext cx="3790928" cy="1065577"/>
          </a:xfrm>
          <a:prstGeom prst="rect">
            <a:avLst/>
          </a:prstGeom>
          <a:solidFill>
            <a:schemeClr val="bg2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r>
              <a:rPr lang="ru-RU" b="1" kern="0" dirty="0">
                <a:solidFill>
                  <a:prstClr val="black"/>
                </a:solidFill>
                <a:latin typeface="Calibri" panose="020F0502020204030204"/>
              </a:rPr>
              <a:t>Коррекция и реабилитация: коррекционно-развивающая работа</a:t>
            </a:r>
          </a:p>
        </p:txBody>
      </p:sp>
      <p:sp>
        <p:nvSpPr>
          <p:cNvPr id="55" name="Прямоугольник 54"/>
          <p:cNvSpPr/>
          <p:nvPr/>
        </p:nvSpPr>
        <p:spPr>
          <a:xfrm>
            <a:off x="997530" y="731460"/>
            <a:ext cx="3804295" cy="1249423"/>
          </a:xfrm>
          <a:prstGeom prst="rect">
            <a:avLst/>
          </a:prstGeom>
          <a:solidFill>
            <a:schemeClr val="bg2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r>
              <a:rPr lang="ru-RU" b="1" kern="0" dirty="0">
                <a:solidFill>
                  <a:prstClr val="black"/>
                </a:solidFill>
                <a:latin typeface="Calibri" panose="020F0502020204030204"/>
              </a:rPr>
              <a:t>Социальная адаптация: жизненные компетенции, личностное становление, профессиональное самоопределение</a:t>
            </a:r>
          </a:p>
        </p:txBody>
      </p:sp>
      <p:sp>
        <p:nvSpPr>
          <p:cNvPr id="56" name="Прямоугольник 55"/>
          <p:cNvSpPr/>
          <p:nvPr/>
        </p:nvSpPr>
        <p:spPr>
          <a:xfrm>
            <a:off x="6731755" y="2175099"/>
            <a:ext cx="2252573" cy="928927"/>
          </a:xfrm>
          <a:prstGeom prst="rect">
            <a:avLst/>
          </a:prstGeom>
          <a:solidFill>
            <a:schemeClr val="bg2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685800">
              <a:defRPr/>
            </a:pPr>
            <a:r>
              <a:rPr lang="ru-RU" b="1" kern="0" dirty="0" smtClean="0">
                <a:solidFill>
                  <a:prstClr val="black"/>
                </a:solidFill>
                <a:latin typeface="Calibri" panose="020F0502020204030204"/>
              </a:rPr>
              <a:t>Территория взаимодействия</a:t>
            </a:r>
            <a:endParaRPr lang="ru-RU" b="1" kern="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7" name="Стрелка вниз 56"/>
          <p:cNvSpPr/>
          <p:nvPr/>
        </p:nvSpPr>
        <p:spPr>
          <a:xfrm rot="5400000">
            <a:off x="3045725" y="2546106"/>
            <a:ext cx="363474" cy="375408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58" name="Стрелка вниз 57"/>
          <p:cNvSpPr/>
          <p:nvPr/>
        </p:nvSpPr>
        <p:spPr>
          <a:xfrm rot="16200000">
            <a:off x="6302583" y="2488055"/>
            <a:ext cx="363474" cy="375408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59" name="Стрелка вниз 58"/>
          <p:cNvSpPr/>
          <p:nvPr/>
        </p:nvSpPr>
        <p:spPr>
          <a:xfrm rot="10800000">
            <a:off x="4831497" y="1770908"/>
            <a:ext cx="363474" cy="375408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60" name="Стрелка вниз 59"/>
          <p:cNvSpPr/>
          <p:nvPr/>
        </p:nvSpPr>
        <p:spPr>
          <a:xfrm>
            <a:off x="4864519" y="3329621"/>
            <a:ext cx="363474" cy="375408"/>
          </a:xfrm>
          <a:prstGeom prst="down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50"/>
          </a:p>
        </p:txBody>
      </p:sp>
      <p:sp>
        <p:nvSpPr>
          <p:cNvPr id="61" name="Скругленный прямоугольник 60"/>
          <p:cNvSpPr/>
          <p:nvPr/>
        </p:nvSpPr>
        <p:spPr>
          <a:xfrm>
            <a:off x="1010896" y="4489731"/>
            <a:ext cx="7973432" cy="561773"/>
          </a:xfrm>
          <a:prstGeom prst="roundRect">
            <a:avLst/>
          </a:prstGeom>
          <a:solidFill>
            <a:schemeClr val="accent1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Aft>
                <a:spcPts val="900"/>
              </a:spcAft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Вариативность образовательных маршрутов при единстве подходов к организации образовательного, воспитательного, коррекционного процессов</a:t>
            </a:r>
            <a:endParaRPr lang="ru-RU" sz="16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86289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5"/>
          <p:cNvSpPr/>
          <p:nvPr/>
        </p:nvSpPr>
        <p:spPr>
          <a:xfrm>
            <a:off x="0" y="1251452"/>
            <a:ext cx="4140376" cy="893686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ФАОП НОО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: скругленные углы 5"/>
          <p:cNvSpPr/>
          <p:nvPr/>
        </p:nvSpPr>
        <p:spPr>
          <a:xfrm>
            <a:off x="0" y="2391030"/>
            <a:ext cx="4140376" cy="893686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ФАОП ООО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рямоугольник: скругленные углы 5"/>
          <p:cNvSpPr/>
          <p:nvPr/>
        </p:nvSpPr>
        <p:spPr>
          <a:xfrm>
            <a:off x="0" y="3883617"/>
            <a:ext cx="4140376" cy="893686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ФАООП УО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: скругленные углы 5"/>
          <p:cNvSpPr/>
          <p:nvPr/>
        </p:nvSpPr>
        <p:spPr>
          <a:xfrm>
            <a:off x="4672640" y="3306739"/>
            <a:ext cx="4278399" cy="1836761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000" b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вариант</a:t>
            </a:r>
          </a:p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вариант  (СИПР)</a:t>
            </a:r>
          </a:p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5-9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10-12 классы АООП определенной нозологической группы с УО    </a:t>
            </a:r>
          </a:p>
          <a:p>
            <a:pPr algn="ctr"/>
            <a:endParaRPr lang="ru-RU" sz="2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: скругленные углы 5"/>
          <p:cNvSpPr/>
          <p:nvPr/>
        </p:nvSpPr>
        <p:spPr>
          <a:xfrm>
            <a:off x="4672641" y="1247587"/>
            <a:ext cx="4278399" cy="893686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АООП НОО, вариант 1, 2, 3, 4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Прямоугольник: скругленные углы 5"/>
          <p:cNvSpPr/>
          <p:nvPr/>
        </p:nvSpPr>
        <p:spPr>
          <a:xfrm>
            <a:off x="4672641" y="2383916"/>
            <a:ext cx="4278399" cy="893686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АООП ООО, вариант 1, 2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1394316" y="49997"/>
            <a:ext cx="7418701" cy="947834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400" dirty="0" smtClean="0">
                <a:solidFill>
                  <a:schemeClr val="bg1"/>
                </a:solidFill>
              </a:rPr>
              <a:t>Письмо </a:t>
            </a:r>
            <a:r>
              <a:rPr lang="ru-RU" sz="1400" dirty="0" err="1" smtClean="0">
                <a:solidFill>
                  <a:schemeClr val="bg1"/>
                </a:solidFill>
              </a:rPr>
              <a:t>Минпросвещения</a:t>
            </a:r>
            <a:r>
              <a:rPr lang="ru-RU" sz="1400" dirty="0" smtClean="0">
                <a:solidFill>
                  <a:schemeClr val="bg1"/>
                </a:solidFill>
              </a:rPr>
              <a:t> России от 31.08.2023 N АБ-3569/07 "О направлении разъяснений по организации образования обучающихся с ОВЗ в 2023/24 уч. г." (вместе с "Методическими рекомендациями по введению федеральных адаптированных основных общеобразовательных программ")</a:t>
            </a:r>
          </a:p>
        </p:txBody>
      </p:sp>
    </p:spTree>
    <p:extLst>
      <p:ext uri="{BB962C8B-B14F-4D97-AF65-F5344CB8AC3E}">
        <p14:creationId xmlns:p14="http://schemas.microsoft.com/office/powerpoint/2010/main" val="18567837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29554" y="121129"/>
            <a:ext cx="7714446" cy="709559"/>
          </a:xfrm>
        </p:spPr>
        <p:txBody>
          <a:bodyPr>
            <a:normAutofit/>
          </a:bodyPr>
          <a:lstStyle/>
          <a:p>
            <a:pPr algn="l"/>
            <a:r>
              <a:rPr lang="ru-RU" sz="3600" b="1" dirty="0" smtClean="0">
                <a:solidFill>
                  <a:schemeClr val="bg1"/>
                </a:solidFill>
              </a:rPr>
              <a:t>ФАОП НОО</a:t>
            </a:r>
            <a:r>
              <a:rPr lang="en-US" sz="3600" b="1" dirty="0" smtClean="0">
                <a:solidFill>
                  <a:schemeClr val="bg1"/>
                </a:solidFill>
              </a:rPr>
              <a:t>/</a:t>
            </a:r>
            <a:r>
              <a:rPr lang="ru-RU" sz="3600" b="1" dirty="0" smtClean="0">
                <a:solidFill>
                  <a:schemeClr val="bg1"/>
                </a:solidFill>
              </a:rPr>
              <a:t>ООО, ВАРИАНТ 1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с двумя вырезанными противолежащими углами 2"/>
          <p:cNvSpPr/>
          <p:nvPr/>
        </p:nvSpPr>
        <p:spPr>
          <a:xfrm>
            <a:off x="103909" y="1101437"/>
            <a:ext cx="8946573" cy="3917372"/>
          </a:xfrm>
          <a:prstGeom prst="snip2DiagRect">
            <a:avLst>
              <a:gd name="adj1" fmla="val 278"/>
              <a:gd name="adj2" fmla="val 1666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: скругленные углы 5"/>
          <p:cNvSpPr/>
          <p:nvPr/>
        </p:nvSpPr>
        <p:spPr>
          <a:xfrm>
            <a:off x="103909" y="1212434"/>
            <a:ext cx="1974273" cy="378065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Инклюзивный класс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8"/>
          <p:cNvSpPr txBox="1">
            <a:spLocks noChangeArrowheads="1"/>
          </p:cNvSpPr>
          <p:nvPr/>
        </p:nvSpPr>
        <p:spPr bwMode="auto">
          <a:xfrm>
            <a:off x="4062844" y="1101437"/>
            <a:ext cx="4987637" cy="375487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/>
            <a:r>
              <a:rPr lang="ru-RU" altLang="ru-RU" sz="1400" b="1" dirty="0" smtClean="0">
                <a:latin typeface="Constantia" panose="02030602050306030303" pitchFamily="18" charset="0"/>
              </a:rPr>
              <a:t>ПРИОРИТЕТЫ ПСИХОЛОГО-ПЕДАГОГИЧЕСКОГО СОПРОВОЖДЕНИЯ ИНКЛЮЗИВНОЙ КОМАНДЫ</a:t>
            </a:r>
          </a:p>
          <a:p>
            <a:pPr eaLnBrk="1" hangingPunct="1">
              <a:buFontTx/>
              <a:buChar char="-"/>
            </a:pPr>
            <a:r>
              <a:rPr lang="ru-RU" altLang="ru-RU" sz="1400" b="1" dirty="0" smtClean="0">
                <a:latin typeface="Constantia" panose="02030602050306030303" pitchFamily="18" charset="0"/>
              </a:rPr>
              <a:t>создание адаптированной образовательной среды</a:t>
            </a:r>
          </a:p>
          <a:p>
            <a:pPr eaLnBrk="1" hangingPunct="1">
              <a:buFontTx/>
              <a:buChar char="-"/>
            </a:pPr>
            <a:r>
              <a:rPr lang="ru-RU" altLang="ru-RU" sz="1400" b="1" dirty="0">
                <a:latin typeface="Constantia" panose="02030602050306030303" pitchFamily="18" charset="0"/>
              </a:rPr>
              <a:t>в</a:t>
            </a:r>
            <a:r>
              <a:rPr lang="ru-RU" altLang="ru-RU" sz="1400" b="1" dirty="0" smtClean="0">
                <a:latin typeface="Constantia" panose="02030602050306030303" pitchFamily="18" charset="0"/>
              </a:rPr>
              <a:t>ыстраивание коммуникации со сверстниками, включение ребенка в детское сообщество</a:t>
            </a:r>
          </a:p>
          <a:p>
            <a:pPr eaLnBrk="1" hangingPunct="1">
              <a:buFontTx/>
              <a:buChar char="-"/>
            </a:pPr>
            <a:r>
              <a:rPr lang="ru-RU" altLang="ru-RU" sz="1400" b="1" dirty="0">
                <a:latin typeface="Constantia" panose="02030602050306030303" pitchFamily="18" charset="0"/>
              </a:rPr>
              <a:t>о</a:t>
            </a:r>
            <a:r>
              <a:rPr lang="ru-RU" altLang="ru-RU" sz="1400" b="1" dirty="0" smtClean="0">
                <a:latin typeface="Constantia" panose="02030602050306030303" pitchFamily="18" charset="0"/>
              </a:rPr>
              <a:t>пределение индивидуальных подходов, приемов и методов обучения с учетом особых образовательных потребностей</a:t>
            </a:r>
          </a:p>
          <a:p>
            <a:pPr eaLnBrk="1" hangingPunct="1">
              <a:buFontTx/>
              <a:buChar char="-"/>
            </a:pPr>
            <a:r>
              <a:rPr lang="ru-RU" altLang="ru-RU" sz="1400" b="1" dirty="0" smtClean="0">
                <a:latin typeface="Constantia" panose="02030602050306030303" pitchFamily="18" charset="0"/>
              </a:rPr>
              <a:t>подбор индивидуальных вспомогательных средств обучения, оптимальных </a:t>
            </a:r>
            <a:r>
              <a:rPr lang="ru-RU" altLang="ru-RU" sz="1400" b="1" dirty="0" err="1" smtClean="0">
                <a:latin typeface="Constantia" panose="02030602050306030303" pitchFamily="18" charset="0"/>
              </a:rPr>
              <a:t>ассистивных</a:t>
            </a:r>
            <a:r>
              <a:rPr lang="ru-RU" altLang="ru-RU" sz="1400" b="1" dirty="0" smtClean="0">
                <a:latin typeface="Constantia" panose="02030602050306030303" pitchFamily="18" charset="0"/>
              </a:rPr>
              <a:t> технологий</a:t>
            </a:r>
          </a:p>
          <a:p>
            <a:pPr>
              <a:buFontTx/>
              <a:buChar char="-"/>
            </a:pPr>
            <a:r>
              <a:rPr lang="ru-RU" altLang="ru-RU" sz="1400" b="1" dirty="0">
                <a:latin typeface="Constantia" panose="02030602050306030303" pitchFamily="18" charset="0"/>
              </a:rPr>
              <a:t>создание адаптированной образовательной среды ресурсной зоны</a:t>
            </a:r>
          </a:p>
          <a:p>
            <a:pPr>
              <a:buFontTx/>
              <a:buChar char="-"/>
            </a:pPr>
            <a:r>
              <a:rPr lang="ru-RU" altLang="ru-RU" sz="1400" b="1" dirty="0">
                <a:latin typeface="Constantia" panose="02030602050306030303" pitchFamily="18" charset="0"/>
              </a:rPr>
              <a:t>определение индивидуальных особенностей и возможностей пребывания ребенка в составе регулярного класса</a:t>
            </a:r>
          </a:p>
          <a:p>
            <a:pPr>
              <a:buFontTx/>
              <a:buChar char="-"/>
            </a:pPr>
            <a:r>
              <a:rPr lang="ru-RU" altLang="ru-RU" sz="1400" b="1" dirty="0">
                <a:latin typeface="Constantia" panose="02030602050306030303" pitchFamily="18" charset="0"/>
              </a:rPr>
              <a:t>определение содержания программ </a:t>
            </a:r>
            <a:r>
              <a:rPr lang="ru-RU" altLang="ru-RU" sz="1400" b="1" dirty="0" err="1">
                <a:latin typeface="Constantia" panose="02030602050306030303" pitchFamily="18" charset="0"/>
              </a:rPr>
              <a:t>тьюторского</a:t>
            </a:r>
            <a:r>
              <a:rPr lang="ru-RU" altLang="ru-RU" sz="1400" b="1" dirty="0">
                <a:latin typeface="Constantia" panose="02030602050306030303" pitchFamily="18" charset="0"/>
              </a:rPr>
              <a:t> </a:t>
            </a:r>
            <a:r>
              <a:rPr lang="ru-RU" altLang="ru-RU" sz="1400" b="1" dirty="0" smtClean="0">
                <a:latin typeface="Constantia" panose="02030602050306030303" pitchFamily="18" charset="0"/>
              </a:rPr>
              <a:t>и психолого-</a:t>
            </a:r>
            <a:r>
              <a:rPr lang="ru-RU" altLang="ru-RU" sz="1400" b="1" dirty="0" err="1" smtClean="0">
                <a:latin typeface="Constantia" panose="02030602050306030303" pitchFamily="18" charset="0"/>
              </a:rPr>
              <a:t>педгогического</a:t>
            </a:r>
            <a:r>
              <a:rPr lang="ru-RU" altLang="ru-RU" sz="1400" b="1" dirty="0" smtClean="0">
                <a:latin typeface="Constantia" panose="02030602050306030303" pitchFamily="18" charset="0"/>
              </a:rPr>
              <a:t> сопровождения</a:t>
            </a:r>
          </a:p>
        </p:txBody>
      </p:sp>
      <p:sp>
        <p:nvSpPr>
          <p:cNvPr id="7" name="Прямоугольник: скругленные углы 5"/>
          <p:cNvSpPr/>
          <p:nvPr/>
        </p:nvSpPr>
        <p:spPr>
          <a:xfrm>
            <a:off x="123912" y="1766707"/>
            <a:ext cx="1954270" cy="238737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Ресурсный класс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: скругленные углы 5"/>
          <p:cNvSpPr/>
          <p:nvPr/>
        </p:nvSpPr>
        <p:spPr>
          <a:xfrm>
            <a:off x="123912" y="2181652"/>
            <a:ext cx="1954270" cy="343339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ИУП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8"/>
          <p:cNvSpPr txBox="1">
            <a:spLocks noChangeArrowheads="1"/>
          </p:cNvSpPr>
          <p:nvPr/>
        </p:nvSpPr>
        <p:spPr bwMode="auto">
          <a:xfrm>
            <a:off x="0" y="2613524"/>
            <a:ext cx="3958935" cy="24622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/>
            <a:r>
              <a:rPr lang="ru-RU" altLang="ru-RU" sz="1400" b="1" dirty="0" smtClean="0">
                <a:latin typeface="Constantia" panose="02030602050306030303" pitchFamily="18" charset="0"/>
              </a:rPr>
              <a:t>РЕАЛИЗАЦИЯ ФАОП</a:t>
            </a:r>
          </a:p>
          <a:p>
            <a:pPr marL="0" indent="0" eaLnBrk="1" hangingPunct="1"/>
            <a:r>
              <a:rPr lang="ru-RU" altLang="ru-RU" sz="1400" b="1" dirty="0" smtClean="0">
                <a:latin typeface="Constantia" panose="02030602050306030303" pitchFamily="18" charset="0"/>
              </a:rPr>
              <a:t>- образовательный результат соответствует требованиям ФОП НОО;</a:t>
            </a:r>
          </a:p>
          <a:p>
            <a:pPr marL="0" indent="0" eaLnBrk="1" hangingPunct="1"/>
            <a:r>
              <a:rPr lang="ru-RU" altLang="ru-RU" sz="1400" b="1" dirty="0" smtClean="0">
                <a:latin typeface="Constantia" panose="02030602050306030303" pitchFamily="18" charset="0"/>
              </a:rPr>
              <a:t>- </a:t>
            </a:r>
            <a:r>
              <a:rPr lang="ru-RU" altLang="ru-RU" sz="1400" b="1" dirty="0">
                <a:latin typeface="Constantia" panose="02030602050306030303" pitchFamily="18" charset="0"/>
              </a:rPr>
              <a:t>р</a:t>
            </a:r>
            <a:r>
              <a:rPr lang="ru-RU" altLang="ru-RU" sz="1400" b="1" dirty="0" smtClean="0">
                <a:latin typeface="Constantia" panose="02030602050306030303" pitchFamily="18" charset="0"/>
              </a:rPr>
              <a:t>еализуется программа коррекционной работы;</a:t>
            </a:r>
          </a:p>
          <a:p>
            <a:pPr marL="0" indent="0" eaLnBrk="1" hangingPunct="1"/>
            <a:r>
              <a:rPr lang="ru-RU" altLang="ru-RU" sz="1400" b="1" dirty="0" smtClean="0">
                <a:latin typeface="Constantia" panose="02030602050306030303" pitchFamily="18" charset="0"/>
              </a:rPr>
              <a:t>- включается коррекционно-развивающая область;</a:t>
            </a:r>
          </a:p>
          <a:p>
            <a:pPr marL="0" indent="0" eaLnBrk="1" hangingPunct="1"/>
            <a:r>
              <a:rPr lang="ru-RU" altLang="ru-RU" sz="1400" b="1" dirty="0" smtClean="0">
                <a:latin typeface="Constantia" panose="02030602050306030303" pitchFamily="18" charset="0"/>
              </a:rPr>
              <a:t>- используются коррекционные подходы и специальные приемы обучения;</a:t>
            </a:r>
          </a:p>
          <a:p>
            <a:pPr marL="0" indent="0" eaLnBrk="1" hangingPunct="1"/>
            <a:r>
              <a:rPr lang="ru-RU" altLang="ru-RU" sz="1400" b="1" dirty="0" smtClean="0">
                <a:latin typeface="Constantia" panose="02030602050306030303" pitchFamily="18" charset="0"/>
              </a:rPr>
              <a:t>- специальные условия проведения промежуточной аттестации.</a:t>
            </a:r>
          </a:p>
        </p:txBody>
      </p:sp>
      <p:sp>
        <p:nvSpPr>
          <p:cNvPr id="12" name="Стрелка вправо 11"/>
          <p:cNvSpPr/>
          <p:nvPr/>
        </p:nvSpPr>
        <p:spPr>
          <a:xfrm>
            <a:off x="2984316" y="1254826"/>
            <a:ext cx="727364" cy="52899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 rot="5400000">
            <a:off x="2247976" y="1901021"/>
            <a:ext cx="727364" cy="52899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2415295" y="1366317"/>
            <a:ext cx="392729" cy="34400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51695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с двумя вырезанными противолежащими углами 2"/>
          <p:cNvSpPr/>
          <p:nvPr/>
        </p:nvSpPr>
        <p:spPr>
          <a:xfrm>
            <a:off x="100657" y="984083"/>
            <a:ext cx="8874129" cy="3940789"/>
          </a:xfrm>
          <a:prstGeom prst="snip2Diag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: скругленные углы 5"/>
          <p:cNvSpPr/>
          <p:nvPr/>
        </p:nvSpPr>
        <p:spPr>
          <a:xfrm>
            <a:off x="100657" y="1108213"/>
            <a:ext cx="2039870" cy="628173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Гибкий класс</a:t>
            </a:r>
          </a:p>
          <a:p>
            <a:pPr algn="ctr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Ресурсный класс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4083627" y="899141"/>
            <a:ext cx="4982979" cy="397031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/>
            <a:r>
              <a:rPr lang="ru-RU" altLang="ru-RU" sz="1200" b="1" dirty="0" smtClean="0">
                <a:latin typeface="Constantia" panose="02030602050306030303" pitchFamily="18" charset="0"/>
              </a:rPr>
              <a:t>ПРИОРИТЕТЫ ПСИХОЛОГО-ПЕДАГОГИЧЕСКОГО СОПРОВОЖДЕНИЯ ИНКЛЮЗИВНОЙ КОМАНДЫ</a:t>
            </a:r>
          </a:p>
          <a:p>
            <a:pPr eaLnBrk="1" hangingPunct="1">
              <a:buFontTx/>
              <a:buChar char="-"/>
            </a:pPr>
            <a:r>
              <a:rPr lang="ru-RU" altLang="ru-RU" sz="1200" b="1" dirty="0">
                <a:latin typeface="Constantia" panose="02030602050306030303" pitchFamily="18" charset="0"/>
              </a:rPr>
              <a:t>о</a:t>
            </a:r>
            <a:r>
              <a:rPr lang="ru-RU" altLang="ru-RU" sz="1200" b="1" dirty="0" smtClean="0">
                <a:latin typeface="Constantia" panose="02030602050306030303" pitchFamily="18" charset="0"/>
              </a:rPr>
              <a:t>пределение индивидуальных образовательных дефицитов и причин их возникновения</a:t>
            </a:r>
          </a:p>
          <a:p>
            <a:pPr eaLnBrk="1" hangingPunct="1">
              <a:buFontTx/>
              <a:buChar char="-"/>
            </a:pPr>
            <a:r>
              <a:rPr lang="ru-RU" altLang="ru-RU" sz="1200" b="1" dirty="0">
                <a:latin typeface="Constantia" panose="02030602050306030303" pitchFamily="18" charset="0"/>
              </a:rPr>
              <a:t>о</a:t>
            </a:r>
            <a:r>
              <a:rPr lang="ru-RU" altLang="ru-RU" sz="1200" b="1" dirty="0" smtClean="0">
                <a:latin typeface="Constantia" panose="02030602050306030303" pitchFamily="18" charset="0"/>
              </a:rPr>
              <a:t>пределение состава гибкого класса для каждого учебного предмета</a:t>
            </a:r>
          </a:p>
          <a:p>
            <a:pPr>
              <a:buFontTx/>
              <a:buChar char="-"/>
            </a:pPr>
            <a:r>
              <a:rPr lang="ru-RU" altLang="ru-RU" sz="1200" b="1" dirty="0">
                <a:latin typeface="Constantia" panose="02030602050306030303" pitchFamily="18" charset="0"/>
              </a:rPr>
              <a:t>создание адаптированной образовательной среды ресурсной зоны</a:t>
            </a:r>
          </a:p>
          <a:p>
            <a:pPr eaLnBrk="1" hangingPunct="1">
              <a:buFontTx/>
              <a:buChar char="-"/>
            </a:pPr>
            <a:r>
              <a:rPr lang="ru-RU" altLang="ru-RU" sz="1200" b="1" dirty="0" smtClean="0">
                <a:latin typeface="Constantia" panose="02030602050306030303" pitchFamily="18" charset="0"/>
              </a:rPr>
              <a:t>составление графика пребывания в регулярном классе</a:t>
            </a:r>
          </a:p>
          <a:p>
            <a:pPr eaLnBrk="1" hangingPunct="1">
              <a:buFontTx/>
              <a:buChar char="-"/>
            </a:pPr>
            <a:r>
              <a:rPr lang="ru-RU" altLang="ru-RU" sz="1200" b="1" dirty="0" smtClean="0">
                <a:latin typeface="Constantia" panose="02030602050306030303" pitchFamily="18" charset="0"/>
              </a:rPr>
              <a:t>проектирование гибкого расписания с учетом особых образовательных потребностей</a:t>
            </a:r>
          </a:p>
          <a:p>
            <a:pPr eaLnBrk="1" hangingPunct="1">
              <a:buFontTx/>
              <a:buChar char="-"/>
            </a:pPr>
            <a:r>
              <a:rPr lang="ru-RU" altLang="ru-RU" sz="1200" b="1" dirty="0">
                <a:latin typeface="Constantia" panose="02030602050306030303" pitchFamily="18" charset="0"/>
              </a:rPr>
              <a:t>о</a:t>
            </a:r>
            <a:r>
              <a:rPr lang="ru-RU" altLang="ru-RU" sz="1200" b="1" dirty="0" smtClean="0">
                <a:latin typeface="Constantia" panose="02030602050306030303" pitchFamily="18" charset="0"/>
              </a:rPr>
              <a:t>тслеживание динамики преодоления трудностей в освоении предметного содержания учебного материала</a:t>
            </a:r>
          </a:p>
          <a:p>
            <a:pPr>
              <a:buFontTx/>
              <a:buChar char="-"/>
            </a:pPr>
            <a:r>
              <a:rPr lang="ru-RU" altLang="ru-RU" sz="1200" b="1" dirty="0">
                <a:latin typeface="Constantia" panose="02030602050306030303" pitchFamily="18" charset="0"/>
              </a:rPr>
              <a:t>и</a:t>
            </a:r>
            <a:r>
              <a:rPr lang="ru-RU" altLang="ru-RU" sz="1200" b="1" dirty="0" smtClean="0">
                <a:latin typeface="Constantia" panose="02030602050306030303" pitchFamily="18" charset="0"/>
              </a:rPr>
              <a:t>ндивидуализация содержания </a:t>
            </a:r>
            <a:r>
              <a:rPr lang="ru-RU" altLang="ru-RU" sz="1200" b="1" dirty="0">
                <a:latin typeface="Constantia" panose="02030602050306030303" pitchFamily="18" charset="0"/>
              </a:rPr>
              <a:t>специальных образовательных условий</a:t>
            </a:r>
          </a:p>
          <a:p>
            <a:pPr>
              <a:buFontTx/>
              <a:buChar char="-"/>
            </a:pPr>
            <a:r>
              <a:rPr lang="ru-RU" altLang="ru-RU" sz="1200" b="1" dirty="0">
                <a:latin typeface="Constantia" panose="02030602050306030303" pitchFamily="18" charset="0"/>
              </a:rPr>
              <a:t>определение дифференцированных условий обучения и оценки образовательных достижений</a:t>
            </a:r>
          </a:p>
          <a:p>
            <a:pPr>
              <a:buFontTx/>
              <a:buChar char="-"/>
            </a:pPr>
            <a:r>
              <a:rPr lang="ru-RU" altLang="ru-RU" sz="1200" b="1" dirty="0">
                <a:latin typeface="Constantia" panose="02030602050306030303" pitchFamily="18" charset="0"/>
              </a:rPr>
              <a:t>индивидуализация содержания коррекционно-развивающей работы специалистов</a:t>
            </a:r>
          </a:p>
          <a:p>
            <a:pPr>
              <a:buFontTx/>
              <a:buChar char="-"/>
            </a:pPr>
            <a:r>
              <a:rPr lang="ru-RU" altLang="ru-RU" sz="1200" b="1" dirty="0">
                <a:latin typeface="Constantia" panose="02030602050306030303" pitchFamily="18" charset="0"/>
              </a:rPr>
              <a:t>проектирование индивидуальных образовательных </a:t>
            </a:r>
            <a:r>
              <a:rPr lang="ru-RU" altLang="ru-RU" sz="1200" b="1" dirty="0" smtClean="0">
                <a:latin typeface="Constantia" panose="02030602050306030303" pitchFamily="18" charset="0"/>
              </a:rPr>
              <a:t>маршрутов</a:t>
            </a:r>
          </a:p>
        </p:txBody>
      </p:sp>
      <p:sp>
        <p:nvSpPr>
          <p:cNvPr id="11" name="Заголовок 1"/>
          <p:cNvSpPr txBox="1">
            <a:spLocks/>
          </p:cNvSpPr>
          <p:nvPr/>
        </p:nvSpPr>
        <p:spPr>
          <a:xfrm>
            <a:off x="1429554" y="121129"/>
            <a:ext cx="7714446" cy="7095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3600" b="1" dirty="0" smtClean="0">
                <a:solidFill>
                  <a:schemeClr val="bg1"/>
                </a:solidFill>
              </a:rPr>
              <a:t>ФАОП НОО</a:t>
            </a:r>
            <a:r>
              <a:rPr lang="en-US" sz="3600" b="1" dirty="0" smtClean="0">
                <a:solidFill>
                  <a:schemeClr val="bg1"/>
                </a:solidFill>
              </a:rPr>
              <a:t>/</a:t>
            </a:r>
            <a:r>
              <a:rPr lang="ru-RU" sz="3600" b="1" dirty="0" smtClean="0">
                <a:solidFill>
                  <a:schemeClr val="bg1"/>
                </a:solidFill>
              </a:rPr>
              <a:t>ООО, ВАРИАНТ 2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: скругленные углы 5"/>
          <p:cNvSpPr/>
          <p:nvPr/>
        </p:nvSpPr>
        <p:spPr>
          <a:xfrm>
            <a:off x="100657" y="1814717"/>
            <a:ext cx="2039870" cy="293826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Автономный класс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Прямоугольник: скругленные углы 5"/>
          <p:cNvSpPr/>
          <p:nvPr/>
        </p:nvSpPr>
        <p:spPr>
          <a:xfrm>
            <a:off x="135327" y="2176290"/>
            <a:ext cx="1948050" cy="402138"/>
          </a:xfrm>
          <a:prstGeom prst="round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ИУП</a:t>
            </a:r>
            <a:endParaRPr lang="ru-RU" sz="14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8"/>
          <p:cNvSpPr txBox="1">
            <a:spLocks noChangeArrowheads="1"/>
          </p:cNvSpPr>
          <p:nvPr/>
        </p:nvSpPr>
        <p:spPr bwMode="auto">
          <a:xfrm>
            <a:off x="83126" y="2757571"/>
            <a:ext cx="3891149" cy="212365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/>
            <a:r>
              <a:rPr lang="ru-RU" altLang="ru-RU" sz="1200" b="1" dirty="0" smtClean="0">
                <a:latin typeface="Constantia" panose="02030602050306030303" pitchFamily="18" charset="0"/>
              </a:rPr>
              <a:t>РЕАЛИЗАЦИЯ ФАОП</a:t>
            </a:r>
          </a:p>
          <a:p>
            <a:pPr marL="0" indent="0"/>
            <a:r>
              <a:rPr lang="ru-RU" altLang="ru-RU" sz="1200" b="1" dirty="0" smtClean="0">
                <a:latin typeface="Constantia" panose="02030602050306030303" pitchFamily="18" charset="0"/>
              </a:rPr>
              <a:t>- образовательный результат АООП в рабочих программах не ниже требований ФАОП по всем предметным областям;</a:t>
            </a:r>
          </a:p>
          <a:p>
            <a:pPr marL="0" indent="0"/>
            <a:r>
              <a:rPr lang="ru-RU" altLang="ru-RU" sz="1200" b="1" dirty="0" smtClean="0">
                <a:latin typeface="Constantia" panose="02030602050306030303" pitchFamily="18" charset="0"/>
              </a:rPr>
              <a:t>- введение специальных учебных предметов;</a:t>
            </a:r>
          </a:p>
          <a:p>
            <a:pPr marL="0" indent="0"/>
            <a:r>
              <a:rPr lang="ru-RU" altLang="ru-RU" sz="1200" b="1" dirty="0" smtClean="0">
                <a:latin typeface="Constantia" panose="02030602050306030303" pitchFamily="18" charset="0"/>
              </a:rPr>
              <a:t>- адаптация учебного материала и специальные приемы обучения;</a:t>
            </a:r>
          </a:p>
          <a:p>
            <a:pPr marL="0" indent="0"/>
            <a:r>
              <a:rPr lang="ru-RU" altLang="ru-RU" sz="1200" b="1" dirty="0" smtClean="0">
                <a:latin typeface="Constantia" panose="02030602050306030303" pitchFamily="18" charset="0"/>
              </a:rPr>
              <a:t>- обязательные курсы коррекционно-развивающей области;</a:t>
            </a:r>
          </a:p>
          <a:p>
            <a:pPr marL="0" indent="0"/>
            <a:r>
              <a:rPr lang="ru-RU" altLang="ru-RU" sz="1200" b="1" dirty="0" smtClean="0">
                <a:latin typeface="Constantia" panose="02030602050306030303" pitchFamily="18" charset="0"/>
              </a:rPr>
              <a:t>- специальные условия проведения текущего контроля и промежуточной аттестации.</a:t>
            </a:r>
          </a:p>
        </p:txBody>
      </p:sp>
      <p:sp>
        <p:nvSpPr>
          <p:cNvPr id="17" name="Стрелка вправо 16"/>
          <p:cNvSpPr/>
          <p:nvPr/>
        </p:nvSpPr>
        <p:spPr>
          <a:xfrm>
            <a:off x="2984316" y="1254826"/>
            <a:ext cx="727364" cy="52899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право 18"/>
          <p:cNvSpPr/>
          <p:nvPr/>
        </p:nvSpPr>
        <p:spPr>
          <a:xfrm rot="5400000">
            <a:off x="2247978" y="1976299"/>
            <a:ext cx="727364" cy="528991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2415295" y="1366317"/>
            <a:ext cx="392729" cy="34400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127509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960</TotalTime>
  <Words>1489</Words>
  <Application>Microsoft Office PowerPoint</Application>
  <PresentationFormat>Экран (16:9)</PresentationFormat>
  <Paragraphs>278</Paragraphs>
  <Slides>16</Slides>
  <Notes>5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6" baseType="lpstr">
      <vt:lpstr>Arial</vt:lpstr>
      <vt:lpstr>Batang</vt:lpstr>
      <vt:lpstr>Calibri</vt:lpstr>
      <vt:lpstr>Constantia</vt:lpstr>
      <vt:lpstr>Helvetica Neue Medium</vt:lpstr>
      <vt:lpstr>Rod</vt:lpstr>
      <vt:lpstr>Times New Roman</vt:lpstr>
      <vt:lpstr>Wingdings</vt:lpstr>
      <vt:lpstr>Wingdings 3</vt:lpstr>
      <vt:lpstr>Тема Office</vt:lpstr>
      <vt:lpstr>РЕГИОНАЛЬНАЯ КОНФЕРЕНЦИЯ</vt:lpstr>
      <vt:lpstr>Презентация PowerPoint</vt:lpstr>
      <vt:lpstr>РЕЗУЛЬТАТИВНОСТЬ РЕАЛИЗАЦИИ АООП </vt:lpstr>
      <vt:lpstr>Презентация PowerPoint</vt:lpstr>
      <vt:lpstr>Управленческие практики</vt:lpstr>
      <vt:lpstr>Образовательное пространство по ФАОП</vt:lpstr>
      <vt:lpstr>Презентация PowerPoint</vt:lpstr>
      <vt:lpstr>ФАОП НОО/ООО, ВАРИАНТ 1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РЕАЛИЗАЦИЯ ФЕДЕРАЛЬНЫХ ИНИЦИАТИВ </vt:lpstr>
      <vt:lpstr>Контакты 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Заголовок проекта</dc:title>
  <dc:creator>new</dc:creator>
  <cp:lastModifiedBy>Вильшанская А Д</cp:lastModifiedBy>
  <cp:revision>146</cp:revision>
  <dcterms:created xsi:type="dcterms:W3CDTF">2021-11-26T13:48:01Z</dcterms:created>
  <dcterms:modified xsi:type="dcterms:W3CDTF">2024-04-01T10:43:33Z</dcterms:modified>
</cp:coreProperties>
</file>