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6" r:id="rId5"/>
    <p:sldMasterId id="214748366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6858000" cx="9906000"/>
  <p:notesSz cx="6858000" cy="9144000"/>
  <p:embeddedFontLst>
    <p:embeddedFont>
      <p:font typeface="PT Sans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120">
          <p15:clr>
            <a:srgbClr val="000000"/>
          </p15:clr>
        </p15:guide>
      </p15:sldGuideLst>
    </p:ext>
    <p:ext uri="GoogleSlidesCustomDataVersion2">
      <go:slidesCustomData xmlns:go="http://customooxmlschemas.google.com/" r:id="rId31" roundtripDataSignature="AMtx7mgyUd3oiZe0xtceHy89TRUi+vB7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1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PTSans-bold.fntdata"/><Relationship Id="rId27" Type="http://schemas.openxmlformats.org/officeDocument/2006/relationships/font" Target="fonts/PTSans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PTSans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customschemas.google.com/relationships/presentationmetadata" Target="metadata"/><Relationship Id="rId30" Type="http://schemas.openxmlformats.org/officeDocument/2006/relationships/font" Target="fonts/PTSans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p1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0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7" name="Google Shape;297;p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1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" name="Google Shape;30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8" name="Google Shape;308;p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2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8" name="Google Shape;31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9" name="Google Shape;319;p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3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p3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9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4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6" name="Google Shape;356;p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f526667462_1_30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1f52666746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7" name="Google Shape;367;g1f526667462_1_3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f526667462_1_68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g1f526667462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Когда текста много верстаем в 2 блока с выравниванием по левому краю. Используем белый фон.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Снизу через слэш </a:t>
            </a:r>
            <a:r>
              <a:rPr b="0" i="0"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/>
              <a:t>/» пишем название презентации и название слайда. Зеленый текст-актуальный раздел,слайд,на котором включена презентация. Если есть подзаголовок раздела, то через слеш пишем название слайда(серым) / подзаголовок слайда(зеленым). В тексте подзаголовок выделен черным</a:t>
            </a:r>
            <a:endParaRPr/>
          </a:p>
        </p:txBody>
      </p:sp>
      <p:sp>
        <p:nvSpPr>
          <p:cNvPr id="381" name="Google Shape;381;g1f526667462_1_6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f526667462_1_157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g1f526667462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ru-RU"/>
              <a:t>Когда текста много верстаем в 2 блока с выравниванием по левому краю. Используем белый фон.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Снизу через слэш </a:t>
            </a:r>
            <a:r>
              <a:rPr b="0" i="0"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/>
              <a:t>/» пишем название презентации и название слайда. Зеленый текст-актуальный раздел,слайд,на котором включена презентация. Если есть подзаголовок раздела, то через слеш пишем название слайда(серым) / подзаголовок слайда(зеленым). В тексте подзаголовок выделен черным</a:t>
            </a:r>
            <a:endParaRPr/>
          </a:p>
        </p:txBody>
      </p:sp>
      <p:sp>
        <p:nvSpPr>
          <p:cNvPr id="394" name="Google Shape;394;g1f526667462_1_15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11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ru-RU"/>
            </a:br>
            <a:endParaRPr/>
          </a:p>
        </p:txBody>
      </p:sp>
      <p:sp>
        <p:nvSpPr>
          <p:cNvPr id="204" name="Google Shape;204;p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f526667462_1_3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1f526667462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ru-RU"/>
            </a:br>
            <a:endParaRPr/>
          </a:p>
        </p:txBody>
      </p:sp>
      <p:sp>
        <p:nvSpPr>
          <p:cNvPr id="216" name="Google Shape;216;g1f526667462_1_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5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ru-RU"/>
            </a:br>
            <a:endParaRPr/>
          </a:p>
        </p:txBody>
      </p:sp>
      <p:sp>
        <p:nvSpPr>
          <p:cNvPr id="241" name="Google Shape;241;p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6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1" name="Google Shape;251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ru-RU"/>
            </a:br>
            <a:endParaRPr/>
          </a:p>
        </p:txBody>
      </p:sp>
      <p:sp>
        <p:nvSpPr>
          <p:cNvPr id="252" name="Google Shape;252;p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7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8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3" name="Google Shape;27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4" name="Google Shape;274;p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:notes"/>
          <p:cNvSpPr/>
          <p:nvPr>
            <p:ph idx="2" type="sldImg"/>
          </p:nvPr>
        </p:nvSpPr>
        <p:spPr>
          <a:xfrm>
            <a:off x="952500" y="685800"/>
            <a:ext cx="4953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5" name="Google Shape;285;p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/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3"/>
          <p:cNvSpPr txBox="1"/>
          <p:nvPr>
            <p:ph idx="1" type="subTitle"/>
          </p:nvPr>
        </p:nvSpPr>
        <p:spPr>
          <a:xfrm>
            <a:off x="1485900" y="3886201"/>
            <a:ext cx="69342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888888"/>
              </a:buClr>
              <a:buSzPts val="29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3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2"/>
          <p:cNvSpPr txBox="1"/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  <a:defRPr b="1" sz="4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2"/>
          <p:cNvSpPr txBox="1"/>
          <p:nvPr>
            <p:ph idx="1" type="body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7" name="Google Shape;77;p52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52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52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3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3"/>
          <p:cNvSpPr txBox="1"/>
          <p:nvPr>
            <p:ph idx="1" type="body"/>
          </p:nvPr>
        </p:nvSpPr>
        <p:spPr>
          <a:xfrm>
            <a:off x="495300" y="1600200"/>
            <a:ext cx="437515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412750" lvl="0" marL="45720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1pPr>
            <a:lvl2pPr indent="-3873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indent="-361950" lvl="2" marL="1371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indent="-349250" lvl="3" marL="18288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indent="-349250" lvl="4" marL="22860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indent="-349250" lvl="5" marL="27432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indent="-349250" lvl="6" marL="32004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indent="-349250" lvl="7" marL="3657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indent="-349250" lvl="8" marL="41148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/>
        </p:txBody>
      </p:sp>
      <p:sp>
        <p:nvSpPr>
          <p:cNvPr id="83" name="Google Shape;83;p53"/>
          <p:cNvSpPr txBox="1"/>
          <p:nvPr>
            <p:ph idx="2" type="body"/>
          </p:nvPr>
        </p:nvSpPr>
        <p:spPr>
          <a:xfrm>
            <a:off x="5035550" y="1600200"/>
            <a:ext cx="437515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412750" lvl="0" marL="45720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1pPr>
            <a:lvl2pPr indent="-3873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indent="-361950" lvl="2" marL="1371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indent="-349250" lvl="3" marL="18288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indent="-349250" lvl="4" marL="22860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indent="-349250" lvl="5" marL="27432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indent="-349250" lvl="6" marL="32004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indent="-349250" lvl="7" marL="3657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indent="-349250" lvl="8" marL="41148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/>
        </p:txBody>
      </p:sp>
      <p:sp>
        <p:nvSpPr>
          <p:cNvPr id="84" name="Google Shape;84;p53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53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3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4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54"/>
          <p:cNvSpPr txBox="1"/>
          <p:nvPr>
            <p:ph idx="1" type="body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b="1" sz="2500"/>
            </a:lvl1pPr>
            <a:lvl2pPr indent="-22860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4pPr>
            <a:lvl5pPr indent="-22860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5pPr>
            <a:lvl6pPr indent="-22860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6pPr>
            <a:lvl7pPr indent="-22860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7pPr>
            <a:lvl8pPr indent="-22860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8pPr>
            <a:lvl9pPr indent="-22860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9pPr>
          </a:lstStyle>
          <a:p/>
        </p:txBody>
      </p:sp>
      <p:sp>
        <p:nvSpPr>
          <p:cNvPr id="90" name="Google Shape;90;p54"/>
          <p:cNvSpPr txBox="1"/>
          <p:nvPr>
            <p:ph idx="2" type="body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8735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indent="-36195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9250" lvl="2" marL="1371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3pPr>
            <a:lvl4pPr indent="-33655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indent="-33655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indent="-33655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indent="-33655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indent="-33655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indent="-33655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/>
        </p:txBody>
      </p:sp>
      <p:sp>
        <p:nvSpPr>
          <p:cNvPr id="91" name="Google Shape;91;p54"/>
          <p:cNvSpPr txBox="1"/>
          <p:nvPr>
            <p:ph idx="3" type="body"/>
          </p:nvPr>
        </p:nvSpPr>
        <p:spPr>
          <a:xfrm>
            <a:off x="5032111" y="1535113"/>
            <a:ext cx="4378589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b="1" sz="2500"/>
            </a:lvl1pPr>
            <a:lvl2pPr indent="-22860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4pPr>
            <a:lvl5pPr indent="-22860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5pPr>
            <a:lvl6pPr indent="-22860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6pPr>
            <a:lvl7pPr indent="-22860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7pPr>
            <a:lvl8pPr indent="-22860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8pPr>
            <a:lvl9pPr indent="-22860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9pPr>
          </a:lstStyle>
          <a:p/>
        </p:txBody>
      </p:sp>
      <p:sp>
        <p:nvSpPr>
          <p:cNvPr id="92" name="Google Shape;92;p54"/>
          <p:cNvSpPr txBox="1"/>
          <p:nvPr>
            <p:ph idx="4" type="body"/>
          </p:nvPr>
        </p:nvSpPr>
        <p:spPr>
          <a:xfrm>
            <a:off x="5032111" y="2174875"/>
            <a:ext cx="4378589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8735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indent="-36195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9250" lvl="2" marL="1371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3pPr>
            <a:lvl4pPr indent="-33655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indent="-33655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indent="-33655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indent="-33655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indent="-33655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indent="-33655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/>
        </p:txBody>
      </p:sp>
      <p:sp>
        <p:nvSpPr>
          <p:cNvPr id="93" name="Google Shape;93;p54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54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4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5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5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5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55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6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56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6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7"/>
          <p:cNvSpPr txBox="1"/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1"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57"/>
          <p:cNvSpPr/>
          <p:nvPr>
            <p:ph idx="2" type="pic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57"/>
          <p:cNvSpPr txBox="1"/>
          <p:nvPr>
            <p:ph idx="1" type="body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indent="-228600" lvl="1" marL="9144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09" name="Google Shape;109;p57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7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7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8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8"/>
          <p:cNvSpPr txBox="1"/>
          <p:nvPr>
            <p:ph idx="1" type="body"/>
          </p:nvPr>
        </p:nvSpPr>
        <p:spPr>
          <a:xfrm rot="5400000">
            <a:off x="2690018" y="-594519"/>
            <a:ext cx="4525963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58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58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8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9"/>
          <p:cNvSpPr txBox="1"/>
          <p:nvPr>
            <p:ph type="title"/>
          </p:nvPr>
        </p:nvSpPr>
        <p:spPr>
          <a:xfrm rot="5400000">
            <a:off x="5370512" y="2085976"/>
            <a:ext cx="5851525" cy="2228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59"/>
          <p:cNvSpPr txBox="1"/>
          <p:nvPr>
            <p:ph idx="1" type="body"/>
          </p:nvPr>
        </p:nvSpPr>
        <p:spPr>
          <a:xfrm rot="5400000">
            <a:off x="830262" y="-60323"/>
            <a:ext cx="5851525" cy="652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59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9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59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1"/>
          <p:cNvSpPr txBox="1"/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1"/>
          <p:cNvSpPr txBox="1"/>
          <p:nvPr>
            <p:ph idx="1" type="subTitle"/>
          </p:nvPr>
        </p:nvSpPr>
        <p:spPr>
          <a:xfrm>
            <a:off x="1485900" y="3886201"/>
            <a:ext cx="69342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888888"/>
              </a:buClr>
              <a:buSzPts val="29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3" name="Google Shape;133;p41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41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41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2"/>
          <p:cNvSpPr txBox="1"/>
          <p:nvPr>
            <p:ph type="title"/>
          </p:nvPr>
        </p:nvSpPr>
        <p:spPr>
          <a:xfrm>
            <a:off x="782506" y="4406901"/>
            <a:ext cx="84201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  <a:defRPr b="1" sz="42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42"/>
          <p:cNvSpPr txBox="1"/>
          <p:nvPr>
            <p:ph idx="1" type="body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 sz="21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9" name="Google Shape;139;p42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2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42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8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3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43"/>
          <p:cNvSpPr txBox="1"/>
          <p:nvPr>
            <p:ph idx="1" type="body"/>
          </p:nvPr>
        </p:nvSpPr>
        <p:spPr>
          <a:xfrm>
            <a:off x="495300" y="1600200"/>
            <a:ext cx="437515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412750" lvl="0" marL="45720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1pPr>
            <a:lvl2pPr indent="-3873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indent="-361950" lvl="2" marL="1371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indent="-349250" lvl="3" marL="18288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indent="-349250" lvl="4" marL="22860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indent="-349250" lvl="5" marL="27432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indent="-349250" lvl="6" marL="32004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indent="-349250" lvl="7" marL="3657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indent="-349250" lvl="8" marL="41148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/>
        </p:txBody>
      </p:sp>
      <p:sp>
        <p:nvSpPr>
          <p:cNvPr id="145" name="Google Shape;145;p43"/>
          <p:cNvSpPr txBox="1"/>
          <p:nvPr>
            <p:ph idx="2" type="body"/>
          </p:nvPr>
        </p:nvSpPr>
        <p:spPr>
          <a:xfrm>
            <a:off x="5035550" y="1600200"/>
            <a:ext cx="437515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412750" lvl="0" marL="45720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  <a:defRPr sz="2900"/>
            </a:lvl1pPr>
            <a:lvl2pPr indent="-3873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 sz="2500"/>
            </a:lvl2pPr>
            <a:lvl3pPr indent="-361950" lvl="2" marL="1371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3pPr>
            <a:lvl4pPr indent="-349250" lvl="3" marL="18288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–"/>
              <a:defRPr sz="1900"/>
            </a:lvl4pPr>
            <a:lvl5pPr indent="-349250" lvl="4" marL="22860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»"/>
              <a:defRPr sz="1900"/>
            </a:lvl5pPr>
            <a:lvl6pPr indent="-349250" lvl="5" marL="27432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6pPr>
            <a:lvl7pPr indent="-349250" lvl="6" marL="32004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7pPr>
            <a:lvl8pPr indent="-349250" lvl="7" marL="3657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8pPr>
            <a:lvl9pPr indent="-349250" lvl="8" marL="41148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9pPr>
          </a:lstStyle>
          <a:p/>
        </p:txBody>
      </p:sp>
      <p:sp>
        <p:nvSpPr>
          <p:cNvPr id="146" name="Google Shape;146;p43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3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3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44"/>
          <p:cNvSpPr txBox="1"/>
          <p:nvPr>
            <p:ph idx="1" type="body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b="1" sz="2500"/>
            </a:lvl1pPr>
            <a:lvl2pPr indent="-22860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4pPr>
            <a:lvl5pPr indent="-22860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5pPr>
            <a:lvl6pPr indent="-22860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6pPr>
            <a:lvl7pPr indent="-22860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7pPr>
            <a:lvl8pPr indent="-22860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8pPr>
            <a:lvl9pPr indent="-22860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9pPr>
          </a:lstStyle>
          <a:p/>
        </p:txBody>
      </p:sp>
      <p:sp>
        <p:nvSpPr>
          <p:cNvPr id="152" name="Google Shape;152;p44"/>
          <p:cNvSpPr txBox="1"/>
          <p:nvPr>
            <p:ph idx="2" type="body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8735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indent="-36195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9250" lvl="2" marL="1371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3pPr>
            <a:lvl4pPr indent="-33655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indent="-33655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indent="-33655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indent="-33655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indent="-33655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indent="-33655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/>
        </p:txBody>
      </p:sp>
      <p:sp>
        <p:nvSpPr>
          <p:cNvPr id="153" name="Google Shape;153;p44"/>
          <p:cNvSpPr txBox="1"/>
          <p:nvPr>
            <p:ph idx="3" type="body"/>
          </p:nvPr>
        </p:nvSpPr>
        <p:spPr>
          <a:xfrm>
            <a:off x="5032111" y="1535113"/>
            <a:ext cx="4378589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b="1" sz="2500"/>
            </a:lvl1pPr>
            <a:lvl2pPr indent="-22860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b="1" sz="1900"/>
            </a:lvl3pPr>
            <a:lvl4pPr indent="-22860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4pPr>
            <a:lvl5pPr indent="-22860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5pPr>
            <a:lvl6pPr indent="-22860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6pPr>
            <a:lvl7pPr indent="-22860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7pPr>
            <a:lvl8pPr indent="-22860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8pPr>
            <a:lvl9pPr indent="-22860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b="1" sz="1700"/>
            </a:lvl9pPr>
          </a:lstStyle>
          <a:p/>
        </p:txBody>
      </p:sp>
      <p:sp>
        <p:nvSpPr>
          <p:cNvPr id="154" name="Google Shape;154;p44"/>
          <p:cNvSpPr txBox="1"/>
          <p:nvPr>
            <p:ph idx="4" type="body"/>
          </p:nvPr>
        </p:nvSpPr>
        <p:spPr>
          <a:xfrm>
            <a:off x="5032111" y="2174875"/>
            <a:ext cx="4378589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8735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1pPr>
            <a:lvl2pPr indent="-361950" lvl="1" marL="914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indent="-349250" lvl="2" marL="137160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 sz="1900"/>
            </a:lvl3pPr>
            <a:lvl4pPr indent="-336550" lvl="3" marL="1828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  <a:defRPr sz="1700"/>
            </a:lvl4pPr>
            <a:lvl5pPr indent="-336550" lvl="4" marL="22860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»"/>
              <a:defRPr sz="1700"/>
            </a:lvl5pPr>
            <a:lvl6pPr indent="-336550" lvl="5" marL="27432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indent="-336550" lvl="6" marL="32004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indent="-336550" lvl="7" marL="36576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indent="-336550" lvl="8" marL="4114800" algn="l">
              <a:lnSpc>
                <a:spcPct val="100000"/>
              </a:lnSpc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/>
        </p:txBody>
      </p:sp>
      <p:sp>
        <p:nvSpPr>
          <p:cNvPr id="155" name="Google Shape;155;p44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44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44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5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45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45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45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6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46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46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7"/>
          <p:cNvSpPr txBox="1"/>
          <p:nvPr>
            <p:ph type="title"/>
          </p:nvPr>
        </p:nvSpPr>
        <p:spPr>
          <a:xfrm>
            <a:off x="495301" y="273050"/>
            <a:ext cx="3259006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1"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47"/>
          <p:cNvSpPr txBox="1"/>
          <p:nvPr>
            <p:ph idx="1" type="body"/>
          </p:nvPr>
        </p:nvSpPr>
        <p:spPr>
          <a:xfrm>
            <a:off x="3872970" y="273050"/>
            <a:ext cx="553773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444500" lvl="0" marL="457200" algn="l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1pPr>
            <a:lvl2pPr indent="-412750" lvl="1" marL="91440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  <a:defRPr sz="2900"/>
            </a:lvl2pPr>
            <a:lvl3pPr indent="-3873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3pPr>
            <a:lvl4pPr indent="-361950" lvl="3" marL="1828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indent="-361950" lvl="4" marL="22860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indent="-361950" lvl="5" marL="2743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170" name="Google Shape;170;p47"/>
          <p:cNvSpPr txBox="1"/>
          <p:nvPr>
            <p:ph idx="2" type="body"/>
          </p:nvPr>
        </p:nvSpPr>
        <p:spPr>
          <a:xfrm>
            <a:off x="495301" y="1435100"/>
            <a:ext cx="3259006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indent="-228600" lvl="1" marL="9144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1" name="Google Shape;171;p47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7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47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8"/>
          <p:cNvSpPr txBox="1"/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1"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48"/>
          <p:cNvSpPr/>
          <p:nvPr>
            <p:ph idx="2" type="pic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77" name="Google Shape;177;p48"/>
          <p:cNvSpPr txBox="1"/>
          <p:nvPr>
            <p:ph idx="1" type="body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indent="-228600" lvl="1" marL="9144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8" name="Google Shape;178;p48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48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48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9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49"/>
          <p:cNvSpPr txBox="1"/>
          <p:nvPr>
            <p:ph idx="1" type="body"/>
          </p:nvPr>
        </p:nvSpPr>
        <p:spPr>
          <a:xfrm rot="5400000">
            <a:off x="2690018" y="-594519"/>
            <a:ext cx="4525963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4" name="Google Shape;184;p49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49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49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0"/>
          <p:cNvSpPr txBox="1"/>
          <p:nvPr>
            <p:ph type="title"/>
          </p:nvPr>
        </p:nvSpPr>
        <p:spPr>
          <a:xfrm rot="5400000">
            <a:off x="5370512" y="2085976"/>
            <a:ext cx="5851525" cy="2228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50"/>
          <p:cNvSpPr txBox="1"/>
          <p:nvPr>
            <p:ph idx="1" type="body"/>
          </p:nvPr>
        </p:nvSpPr>
        <p:spPr>
          <a:xfrm rot="5400000">
            <a:off x="830262" y="-60323"/>
            <a:ext cx="5851525" cy="652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0" name="Google Shape;190;p50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1" name="Google Shape;191;p50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50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0"/>
          <p:cNvSpPr txBox="1"/>
          <p:nvPr>
            <p:ph type="title"/>
          </p:nvPr>
        </p:nvSpPr>
        <p:spPr>
          <a:xfrm>
            <a:off x="495301" y="273050"/>
            <a:ext cx="3259006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1"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1" type="body"/>
          </p:nvPr>
        </p:nvSpPr>
        <p:spPr>
          <a:xfrm>
            <a:off x="3872970" y="273050"/>
            <a:ext cx="553773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444500" lvl="0" marL="457200" algn="l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Char char="•"/>
              <a:defRPr sz="3400"/>
            </a:lvl1pPr>
            <a:lvl2pPr indent="-412750" lvl="1" marL="91440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Char char="–"/>
              <a:defRPr sz="2900"/>
            </a:lvl2pPr>
            <a:lvl3pPr indent="-3873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 sz="2500"/>
            </a:lvl3pPr>
            <a:lvl4pPr indent="-361950" lvl="3" marL="1828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4pPr>
            <a:lvl5pPr indent="-361950" lvl="4" marL="22860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»"/>
              <a:defRPr sz="2100"/>
            </a:lvl5pPr>
            <a:lvl6pPr indent="-361950" lvl="5" marL="27432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6pPr>
            <a:lvl7pPr indent="-361950" lvl="6" marL="3200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7pPr>
            <a:lvl8pPr indent="-361950" lvl="7" marL="36576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8pPr>
            <a:lvl9pPr indent="-361950" lvl="8" marL="41148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9pPr>
          </a:lstStyle>
          <a:p/>
        </p:txBody>
      </p:sp>
      <p:sp>
        <p:nvSpPr>
          <p:cNvPr id="33" name="Google Shape;33;p20"/>
          <p:cNvSpPr txBox="1"/>
          <p:nvPr>
            <p:ph idx="2" type="body"/>
          </p:nvPr>
        </p:nvSpPr>
        <p:spPr>
          <a:xfrm>
            <a:off x="495301" y="1435100"/>
            <a:ext cx="3259006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indent="-228600" lvl="1" marL="9144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34" name="Google Shape;34;p20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1"/>
          <p:cNvSpPr txBox="1"/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7875" lIns="95775" spcFirstLastPara="1" rIns="95775" wrap="square" tIns="4787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b="1"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1"/>
          <p:cNvSpPr/>
          <p:nvPr>
            <p:ph idx="2" type="pic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1"/>
          <p:cNvSpPr txBox="1"/>
          <p:nvPr>
            <p:ph idx="1" type="body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indent="-228600" lvl="1" marL="9144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1" name="Google Shape;41;p21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2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2"/>
          <p:cNvSpPr txBox="1"/>
          <p:nvPr>
            <p:ph idx="1" type="body"/>
          </p:nvPr>
        </p:nvSpPr>
        <p:spPr>
          <a:xfrm rot="5400000">
            <a:off x="2690018" y="-594519"/>
            <a:ext cx="4525963" cy="8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2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/>
          <p:nvPr>
            <p:ph type="title"/>
          </p:nvPr>
        </p:nvSpPr>
        <p:spPr>
          <a:xfrm rot="5400000">
            <a:off x="5370512" y="2085976"/>
            <a:ext cx="5851525" cy="2228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" type="body"/>
          </p:nvPr>
        </p:nvSpPr>
        <p:spPr>
          <a:xfrm rot="5400000">
            <a:off x="830262" y="-60323"/>
            <a:ext cx="5851525" cy="652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3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3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9"/>
          <p:cNvSpPr txBox="1"/>
          <p:nvPr>
            <p:ph type="ctrTitle"/>
          </p:nvPr>
        </p:nvSpPr>
        <p:spPr>
          <a:xfrm>
            <a:off x="742950" y="2130426"/>
            <a:ext cx="84201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9"/>
          <p:cNvSpPr txBox="1"/>
          <p:nvPr>
            <p:ph idx="1" type="subTitle"/>
          </p:nvPr>
        </p:nvSpPr>
        <p:spPr>
          <a:xfrm>
            <a:off x="1485900" y="3886201"/>
            <a:ext cx="69342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rgbClr val="888888"/>
              </a:buClr>
              <a:buSzPts val="34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888888"/>
              </a:buClr>
              <a:buSzPts val="29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39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9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9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1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1"/>
          <p:cNvSpPr txBox="1"/>
          <p:nvPr>
            <p:ph idx="1" type="body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51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1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1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4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b="0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2750" lvl="1" marL="914400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–"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735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8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b="0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38"/>
          <p:cNvSpPr txBox="1"/>
          <p:nvPr>
            <p:ph idx="1" type="body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2750" lvl="1" marL="914400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–"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735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8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8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8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0"/>
          <p:cNvSpPr txBox="1"/>
          <p:nvPr>
            <p:ph type="title"/>
          </p:nvPr>
        </p:nvSpPr>
        <p:spPr>
          <a:xfrm>
            <a:off x="495300" y="274639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b="0" i="0" sz="4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Google Shape;126;p40"/>
          <p:cNvSpPr txBox="1"/>
          <p:nvPr>
            <p:ph idx="1" type="body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7875" lIns="95775" spcFirstLastPara="1" rIns="95775" wrap="square" tIns="47875">
            <a:norm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2750" lvl="1" marL="914400" marR="0" rtl="0" algn="l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–"/>
              <a:defRPr b="0" i="0" sz="2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735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61950" lvl="5" marL="27432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61950" lvl="6" marL="32004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61950" lvl="7" marL="36576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61950" lvl="8" marL="4114800" marR="0" rtl="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" name="Google Shape;127;p40"/>
          <p:cNvSpPr txBox="1"/>
          <p:nvPr>
            <p:ph idx="10" type="dt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40"/>
          <p:cNvSpPr txBox="1"/>
          <p:nvPr>
            <p:ph idx="11" type="ftr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40"/>
          <p:cNvSpPr txBox="1"/>
          <p:nvPr>
            <p:ph idx="12" type="sldNum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7875" lIns="95775" spcFirstLastPara="1" rIns="95775" wrap="square" tIns="47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13.jpg"/><Relationship Id="rId5" Type="http://schemas.openxmlformats.org/officeDocument/2006/relationships/image" Target="../media/image22.jpg"/><Relationship Id="rId6" Type="http://schemas.openxmlformats.org/officeDocument/2006/relationships/image" Target="../media/image16.jpg"/><Relationship Id="rId7" Type="http://schemas.openxmlformats.org/officeDocument/2006/relationships/image" Target="../media/image18.jpg"/><Relationship Id="rId8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Relationship Id="rId4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hyperlink" Target="mailto:b.ostroumov@28shkola.ru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"/>
          <p:cNvSpPr/>
          <p:nvPr/>
        </p:nvSpPr>
        <p:spPr>
          <a:xfrm>
            <a:off x="7977336" y="367231"/>
            <a:ext cx="152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98" name="Google Shape;198;p1"/>
          <p:cNvSpPr/>
          <p:nvPr/>
        </p:nvSpPr>
        <p:spPr>
          <a:xfrm>
            <a:off x="388268" y="6170820"/>
            <a:ext cx="146065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Калининград 2024 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99" name="Google Shape;199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505" y="476673"/>
            <a:ext cx="3216741" cy="115212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"/>
          <p:cNvSpPr/>
          <p:nvPr/>
        </p:nvSpPr>
        <p:spPr>
          <a:xfrm>
            <a:off x="456575" y="2132850"/>
            <a:ext cx="6237188" cy="30087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900" u="none" cap="none" strike="noStrike">
                <a:solidFill>
                  <a:srgbClr val="6961AA"/>
                </a:solidFill>
              </a:rPr>
              <a:t>ОПЫТ ИНКЛЮЗИВНОГО ОБРАЗОВАНИЯ</a:t>
            </a:r>
            <a:endParaRPr sz="3900"/>
          </a:p>
          <a:p>
            <a:pPr indent="0" lvl="0" marL="0" marR="0" rtl="0" algn="l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900" u="none" cap="none" strike="noStrike">
                <a:solidFill>
                  <a:srgbClr val="6961AA"/>
                </a:solidFill>
              </a:rPr>
              <a:t>В ШКОЛЕ: </a:t>
            </a:r>
            <a:endParaRPr sz="3900"/>
          </a:p>
          <a:p>
            <a:pPr indent="0" lvl="0" marL="0" marR="0" rtl="0" algn="l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900" u="none" cap="none" strike="noStrike">
                <a:solidFill>
                  <a:srgbClr val="6961AA"/>
                </a:solidFill>
              </a:rPr>
              <a:t>МОДЕЛИ И ПРОБЛЕМЫ</a:t>
            </a:r>
            <a:endParaRPr sz="3900"/>
          </a:p>
          <a:p>
            <a:pPr indent="0" lvl="0" marL="0" marR="0" rtl="0" algn="l">
              <a:lnSpc>
                <a:spcPct val="1027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i="0" sz="3900" u="none" cap="none" strike="noStrike">
              <a:solidFill>
                <a:srgbClr val="6961AA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0" name="Google Shape;300;p30"/>
          <p:cNvSpPr/>
          <p:nvPr/>
        </p:nvSpPr>
        <p:spPr>
          <a:xfrm>
            <a:off x="384556" y="1977469"/>
            <a:ext cx="3916800" cy="20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Все обучающиеся класса обучаются по адаптированной программе, встречаются с обучающимися других классов на внеурочных мероприятиях.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Реализуется на базе реабилитационного центра «Особый ребёнок» для детей и молодёжи 18+.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1" name="Google Shape;301;p30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T Sans"/>
              <a:buNone/>
            </a:pPr>
            <a:r>
              <a:rPr lang="ru-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10</a:t>
            </a:r>
            <a:endParaRPr b="0" i="0" sz="12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02" name="Google Shape;302;p30"/>
          <p:cNvSpPr/>
          <p:nvPr/>
        </p:nvSpPr>
        <p:spPr>
          <a:xfrm>
            <a:off x="384556" y="367231"/>
            <a:ext cx="6224628" cy="53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МОДЕЛИ ОБУЧЕНИЯ</a:t>
            </a:r>
            <a:endParaRPr/>
          </a:p>
        </p:txBody>
      </p:sp>
      <p:sp>
        <p:nvSpPr>
          <p:cNvPr id="303" name="Google Shape;303;p30"/>
          <p:cNvSpPr/>
          <p:nvPr/>
        </p:nvSpPr>
        <p:spPr>
          <a:xfrm>
            <a:off x="384556" y="1448535"/>
            <a:ext cx="5932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3. СПЕЦИАЛИЗИРОВАННЫЙ КЛАСС</a:t>
            </a:r>
            <a:endParaRPr b="1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0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Модели обучения </a:t>
            </a:r>
            <a:r>
              <a:rPr lang="ru-RU" sz="1200">
                <a:solidFill>
                  <a:srgbClr val="4A803C"/>
                </a:solidFill>
                <a:latin typeface="PT Sans"/>
                <a:ea typeface="PT Sans"/>
                <a:cs typeface="PT Sans"/>
                <a:sym typeface="PT Sans"/>
              </a:rPr>
              <a:t>/ специализированный класс 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1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11" name="Google Shape;311;p31"/>
          <p:cNvSpPr/>
          <p:nvPr/>
        </p:nvSpPr>
        <p:spPr>
          <a:xfrm>
            <a:off x="488503" y="476672"/>
            <a:ext cx="8897319" cy="4996113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900" u="none" cap="none" strike="noStrike">
              <a:solidFill>
                <a:srgbClr val="8D8D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31"/>
          <p:cNvSpPr/>
          <p:nvPr/>
        </p:nvSpPr>
        <p:spPr>
          <a:xfrm>
            <a:off x="384556" y="5589240"/>
            <a:ext cx="84568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Обучение на базе реабилитационного центра «Особый ребёнок»</a:t>
            </a:r>
            <a:endParaRPr b="0" i="1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13" name="Google Shape;313;p31"/>
          <p:cNvPicPr preferRelativeResize="0"/>
          <p:nvPr/>
        </p:nvPicPr>
        <p:blipFill rotWithShape="1">
          <a:blip r:embed="rId3">
            <a:alphaModFix/>
          </a:blip>
          <a:srcRect b="17405" l="0" r="0" t="0"/>
          <a:stretch/>
        </p:blipFill>
        <p:spPr>
          <a:xfrm>
            <a:off x="7160473" y="3012975"/>
            <a:ext cx="2233651" cy="245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1"/>
          <p:cNvPicPr preferRelativeResize="0"/>
          <p:nvPr/>
        </p:nvPicPr>
        <p:blipFill rotWithShape="1">
          <a:blip r:embed="rId4">
            <a:alphaModFix/>
          </a:blip>
          <a:srcRect b="14068" l="0" r="0" t="0"/>
          <a:stretch/>
        </p:blipFill>
        <p:spPr>
          <a:xfrm>
            <a:off x="7172150" y="476675"/>
            <a:ext cx="2213675" cy="253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1"/>
          <p:cNvPicPr preferRelativeResize="0"/>
          <p:nvPr/>
        </p:nvPicPr>
        <p:blipFill rotWithShape="1">
          <a:blip r:embed="rId5">
            <a:alphaModFix/>
          </a:blip>
          <a:srcRect b="0" l="10652" r="14221" t="0"/>
          <a:stretch/>
        </p:blipFill>
        <p:spPr>
          <a:xfrm>
            <a:off x="500175" y="476675"/>
            <a:ext cx="6671974" cy="49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2" name="Google Shape;322;p32"/>
          <p:cNvSpPr/>
          <p:nvPr/>
        </p:nvSpPr>
        <p:spPr>
          <a:xfrm>
            <a:off x="384556" y="1989244"/>
            <a:ext cx="3916800" cy="30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Инклюзивная модель с включением помощи индивидуального тьютора</a:t>
            </a:r>
            <a:b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на уроках в общем классе.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- в начальной школе для обучающихся, которым требуется дополнительна</a:t>
            </a: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я</a:t>
            </a: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 организующая поддержка педагога, в том числе для учеников с ОВЗ; 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- </a:t>
            </a: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 основной школе для сопровождения во время уроков обучающихся по АООП вариант 1, по необходимости слабослышащих учеников.</a:t>
            </a: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T Sans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lang="ru-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b="0" i="0" sz="12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24" name="Google Shape;324;p32"/>
          <p:cNvSpPr/>
          <p:nvPr/>
        </p:nvSpPr>
        <p:spPr>
          <a:xfrm>
            <a:off x="384556" y="367231"/>
            <a:ext cx="6224628" cy="53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МОДЕЛИ ОБУЧЕНИЯ</a:t>
            </a: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384556" y="1432935"/>
            <a:ext cx="5932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b="1" lang="ru-RU" sz="1600">
                <a:solidFill>
                  <a:srgbClr val="231F20"/>
                </a:solidFill>
              </a:rPr>
              <a:t>ТЬЮТОРСКАЯ ПОДДЕРЖКА</a:t>
            </a:r>
            <a:endParaRPr b="1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32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Модели обучения </a:t>
            </a:r>
            <a:r>
              <a:rPr lang="ru-RU" sz="1200">
                <a:solidFill>
                  <a:srgbClr val="4A803C"/>
                </a:solidFill>
                <a:latin typeface="PT Sans"/>
                <a:ea typeface="PT Sans"/>
                <a:cs typeface="PT Sans"/>
                <a:sym typeface="PT Sans"/>
              </a:rPr>
              <a:t>/ тьюторская поддержка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3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33" name="Google Shape;333;p33"/>
          <p:cNvSpPr/>
          <p:nvPr/>
        </p:nvSpPr>
        <p:spPr>
          <a:xfrm>
            <a:off x="384556" y="1941369"/>
            <a:ext cx="3916660" cy="2062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Обучающиеся часть времени занимаются в специально организованном пространстве, часть – в классах. Модель включает обязательное тьюторское сопровождение!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С 2017 года – обучающиеся по программе вар. 1, затем дети с РАС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34" name="Google Shape;334;p33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T Sans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lang="ru-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3</a:t>
            </a:r>
            <a:endParaRPr b="0" i="0" sz="12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35" name="Google Shape;335;p33"/>
          <p:cNvSpPr/>
          <p:nvPr/>
        </p:nvSpPr>
        <p:spPr>
          <a:xfrm>
            <a:off x="384556" y="367231"/>
            <a:ext cx="6224628" cy="53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МОДЕЛИ ОБУЧЕНИЯ</a:t>
            </a:r>
            <a:endParaRPr/>
          </a:p>
        </p:txBody>
      </p:sp>
      <p:sp>
        <p:nvSpPr>
          <p:cNvPr id="336" name="Google Shape;336;p33"/>
          <p:cNvSpPr/>
          <p:nvPr/>
        </p:nvSpPr>
        <p:spPr>
          <a:xfrm>
            <a:off x="384556" y="1268760"/>
            <a:ext cx="5932884" cy="338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b="1" i="0" lang="ru-RU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b="1" lang="ru-RU" sz="1600">
                <a:solidFill>
                  <a:srgbClr val="231F20"/>
                </a:solidFill>
              </a:rPr>
              <a:t>РЕСУРСНЫЙ</a:t>
            </a:r>
            <a:r>
              <a:rPr b="1" lang="ru-RU" sz="1600">
                <a:solidFill>
                  <a:srgbClr val="231F20"/>
                </a:solidFill>
              </a:rPr>
              <a:t> КЛАСС / РЕСУРСНАЯ ЗОНА</a:t>
            </a:r>
            <a:endParaRPr b="1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3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Модели обучения </a:t>
            </a:r>
            <a:r>
              <a:rPr lang="ru-RU" sz="1200">
                <a:solidFill>
                  <a:srgbClr val="4A803C"/>
                </a:solidFill>
                <a:latin typeface="PT Sans"/>
                <a:ea typeface="PT Sans"/>
                <a:cs typeface="PT Sans"/>
                <a:sym typeface="PT Sans"/>
              </a:rPr>
              <a:t>/ ресурсный класс / ресурсная зона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"/>
          <p:cNvSpPr/>
          <p:nvPr/>
        </p:nvSpPr>
        <p:spPr>
          <a:xfrm>
            <a:off x="488503" y="476672"/>
            <a:ext cx="8897400" cy="499620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900" u="none" cap="none" strike="noStrike">
              <a:solidFill>
                <a:srgbClr val="8D8D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9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4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45" name="Google Shape;345;p9"/>
          <p:cNvSpPr/>
          <p:nvPr/>
        </p:nvSpPr>
        <p:spPr>
          <a:xfrm>
            <a:off x="488503" y="476673"/>
            <a:ext cx="8393691" cy="4977062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900" u="none" cap="none" strike="noStrike">
              <a:solidFill>
                <a:srgbClr val="8D8D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9"/>
          <p:cNvSpPr/>
          <p:nvPr/>
        </p:nvSpPr>
        <p:spPr>
          <a:xfrm>
            <a:off x="384556" y="5589240"/>
            <a:ext cx="84568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Жизнь «ресурсного класса»</a:t>
            </a:r>
            <a:endParaRPr b="0" i="1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47" name="Google Shape;347;p9"/>
          <p:cNvPicPr preferRelativeResize="0"/>
          <p:nvPr/>
        </p:nvPicPr>
        <p:blipFill rotWithShape="1">
          <a:blip r:embed="rId3">
            <a:alphaModFix/>
          </a:blip>
          <a:srcRect b="10153" l="14266" r="21325" t="10462"/>
          <a:stretch/>
        </p:blipFill>
        <p:spPr>
          <a:xfrm>
            <a:off x="7607375" y="476675"/>
            <a:ext cx="1778525" cy="29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9187" y="476675"/>
            <a:ext cx="4968198" cy="3563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84700" y="3202350"/>
            <a:ext cx="2896189" cy="22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8499" y="476672"/>
            <a:ext cx="2150674" cy="2864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9"/>
          <p:cNvPicPr preferRelativeResize="0"/>
          <p:nvPr/>
        </p:nvPicPr>
        <p:blipFill rotWithShape="1">
          <a:blip r:embed="rId7">
            <a:alphaModFix/>
          </a:blip>
          <a:srcRect b="0" l="0" r="5524" t="11399"/>
          <a:stretch/>
        </p:blipFill>
        <p:spPr>
          <a:xfrm>
            <a:off x="6165700" y="3202350"/>
            <a:ext cx="3220202" cy="226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9"/>
          <p:cNvPicPr preferRelativeResize="0"/>
          <p:nvPr/>
        </p:nvPicPr>
        <p:blipFill rotWithShape="1">
          <a:blip r:embed="rId8">
            <a:alphaModFix/>
          </a:blip>
          <a:srcRect b="0" l="0" r="6682" t="0"/>
          <a:stretch/>
        </p:blipFill>
        <p:spPr>
          <a:xfrm>
            <a:off x="488500" y="3207925"/>
            <a:ext cx="2896198" cy="2264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4"/>
          <p:cNvSpPr/>
          <p:nvPr/>
        </p:nvSpPr>
        <p:spPr>
          <a:xfrm>
            <a:off x="488503" y="476672"/>
            <a:ext cx="8897400" cy="4996200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900" u="none" cap="none" strike="noStrike">
              <a:solidFill>
                <a:srgbClr val="8D8D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4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1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60" name="Google Shape;360;p34"/>
          <p:cNvSpPr/>
          <p:nvPr/>
        </p:nvSpPr>
        <p:spPr>
          <a:xfrm>
            <a:off x="488503" y="1049375"/>
            <a:ext cx="8897319" cy="3941686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900" u="none" cap="none" strike="noStrike">
              <a:solidFill>
                <a:srgbClr val="8D8D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4"/>
          <p:cNvSpPr/>
          <p:nvPr/>
        </p:nvSpPr>
        <p:spPr>
          <a:xfrm>
            <a:off x="425246" y="5640263"/>
            <a:ext cx="8457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Инклюзивные мастерские (школа, Музей янтаря)</a:t>
            </a:r>
            <a:endParaRPr b="0" i="1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62" name="Google Shape;362;p34"/>
          <p:cNvPicPr preferRelativeResize="0"/>
          <p:nvPr/>
        </p:nvPicPr>
        <p:blipFill rotWithShape="1">
          <a:blip r:embed="rId3">
            <a:alphaModFix/>
          </a:blip>
          <a:srcRect b="7718" l="6489" r="0" t="13683"/>
          <a:stretch/>
        </p:blipFill>
        <p:spPr>
          <a:xfrm>
            <a:off x="488500" y="491850"/>
            <a:ext cx="4430724" cy="49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4"/>
          <p:cNvPicPr preferRelativeResize="0"/>
          <p:nvPr/>
        </p:nvPicPr>
        <p:blipFill rotWithShape="1">
          <a:blip r:embed="rId4">
            <a:alphaModFix/>
          </a:blip>
          <a:srcRect b="0" l="23555" r="11819" t="0"/>
          <a:stretch/>
        </p:blipFill>
        <p:spPr>
          <a:xfrm>
            <a:off x="4542300" y="476675"/>
            <a:ext cx="4843522" cy="499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1f526667462_1_30"/>
          <p:cNvSpPr/>
          <p:nvPr/>
        </p:nvSpPr>
        <p:spPr>
          <a:xfrm>
            <a:off x="7977336" y="367231"/>
            <a:ext cx="152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0" name="Google Shape;370;g1f526667462_1_30"/>
          <p:cNvSpPr/>
          <p:nvPr/>
        </p:nvSpPr>
        <p:spPr>
          <a:xfrm>
            <a:off x="9210134" y="6170820"/>
            <a:ext cx="351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2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16</a:t>
            </a:r>
            <a:endParaRPr b="0" i="0" sz="120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1" name="Google Shape;371;g1f526667462_1_30"/>
          <p:cNvSpPr/>
          <p:nvPr/>
        </p:nvSpPr>
        <p:spPr>
          <a:xfrm>
            <a:off x="384550" y="5099100"/>
            <a:ext cx="4705200" cy="13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Финансово-экономическое, материально-техническое обеспечение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Вопросы распределения обучающихся с ОВЗ по школам (хороший результат – перегрузка – плохой результат)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2" name="Google Shape;372;g1f526667462_1_30"/>
          <p:cNvSpPr/>
          <p:nvPr/>
        </p:nvSpPr>
        <p:spPr>
          <a:xfrm>
            <a:off x="384556" y="367231"/>
            <a:ext cx="62247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ПРОБЛЕМЫ</a:t>
            </a:r>
            <a:endParaRPr/>
          </a:p>
        </p:txBody>
      </p:sp>
      <p:sp>
        <p:nvSpPr>
          <p:cNvPr id="373" name="Google Shape;373;g1f526667462_1_30"/>
          <p:cNvSpPr/>
          <p:nvPr/>
        </p:nvSpPr>
        <p:spPr>
          <a:xfrm>
            <a:off x="384556" y="1280560"/>
            <a:ext cx="5932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-RU" sz="1600">
                <a:solidFill>
                  <a:srgbClr val="231F20"/>
                </a:solidFill>
              </a:rPr>
              <a:t>ЛЮДИ</a:t>
            </a:r>
            <a:endParaRPr b="1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1f526667462_1_30"/>
          <p:cNvSpPr/>
          <p:nvPr/>
        </p:nvSpPr>
        <p:spPr>
          <a:xfrm>
            <a:off x="384556" y="2868448"/>
            <a:ext cx="5932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-RU" sz="1600">
                <a:solidFill>
                  <a:srgbClr val="231F20"/>
                </a:solidFill>
              </a:rPr>
              <a:t>ОРГАНИЗАЦИЯ</a:t>
            </a:r>
            <a:endParaRPr b="1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1f526667462_1_30"/>
          <p:cNvSpPr/>
          <p:nvPr/>
        </p:nvSpPr>
        <p:spPr>
          <a:xfrm>
            <a:off x="384556" y="4760710"/>
            <a:ext cx="5932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ru-RU" sz="1600">
                <a:solidFill>
                  <a:srgbClr val="231F20"/>
                </a:solidFill>
              </a:rPr>
              <a:t>РЕГИОН</a:t>
            </a:r>
            <a:endParaRPr b="1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1f526667462_1_30"/>
          <p:cNvSpPr/>
          <p:nvPr/>
        </p:nvSpPr>
        <p:spPr>
          <a:xfrm>
            <a:off x="384550" y="1618950"/>
            <a:ext cx="5129400" cy="10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Вызовы профессионального развития, необходимость супервизии, «утечка»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Перегрузка педагогов, профессиональное выгорание, необходимость личной терапии</a:t>
            </a:r>
            <a:endParaRPr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77" name="Google Shape;377;g1f526667462_1_30"/>
          <p:cNvSpPr/>
          <p:nvPr/>
        </p:nvSpPr>
        <p:spPr>
          <a:xfrm>
            <a:off x="384550" y="3206850"/>
            <a:ext cx="4910400" cy="14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Построение траектории после школы, сопровождение в СПО и профобучении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Учебные мастерские для молодёжи и взрослых с инвалидностью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Взаимодействие образования и соцполитики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f526667462_1_68"/>
          <p:cNvSpPr/>
          <p:nvPr/>
        </p:nvSpPr>
        <p:spPr>
          <a:xfrm>
            <a:off x="7977336" y="367231"/>
            <a:ext cx="152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sz="14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4" name="Google Shape;384;g1f526667462_1_68"/>
          <p:cNvSpPr/>
          <p:nvPr/>
        </p:nvSpPr>
        <p:spPr>
          <a:xfrm>
            <a:off x="388275" y="6170825"/>
            <a:ext cx="4092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Фестиваль 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инклюзивных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практик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ru-RU" sz="1200">
                <a:solidFill>
                  <a:srgbClr val="4A803C"/>
                </a:solidFill>
                <a:latin typeface="PT Sans"/>
                <a:ea typeface="PT Sans"/>
                <a:cs typeface="PT Sans"/>
                <a:sym typeface="PT Sans"/>
              </a:rPr>
              <a:t>/ временные трудности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5" name="Google Shape;385;g1f526667462_1_68"/>
          <p:cNvSpPr/>
          <p:nvPr/>
        </p:nvSpPr>
        <p:spPr>
          <a:xfrm>
            <a:off x="9210134" y="6170820"/>
            <a:ext cx="351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17</a:t>
            </a:r>
            <a:endParaRPr sz="1200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6" name="Google Shape;386;g1f526667462_1_68"/>
          <p:cNvSpPr/>
          <p:nvPr/>
        </p:nvSpPr>
        <p:spPr>
          <a:xfrm>
            <a:off x="470371" y="2276875"/>
            <a:ext cx="4835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231F20"/>
                </a:solidFill>
              </a:rPr>
              <a:t>ВРЕМЕННЫЕ ТРУДНОСТИ</a:t>
            </a:r>
            <a:endParaRPr b="1" sz="1600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1f526667462_1_68"/>
          <p:cNvSpPr/>
          <p:nvPr/>
        </p:nvSpPr>
        <p:spPr>
          <a:xfrm>
            <a:off x="429318" y="2885747"/>
            <a:ext cx="4204800" cy="2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дошкольниками с РАС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с превышением количества детей в группах с ТНР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с материально-технической базой 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таких сложностей не увидела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коммуникацией и социальными навыками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обучением детей с ТМНР в условии инклюзии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руководство обесценивает значимость инклюзии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88" name="Google Shape;388;g1f526667462_1_68"/>
          <p:cNvSpPr/>
          <p:nvPr/>
        </p:nvSpPr>
        <p:spPr>
          <a:xfrm>
            <a:off x="4938496" y="2276872"/>
            <a:ext cx="4335000" cy="3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включением студентов с инвалидностью в социокультурные практики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детьми с РАС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детьми с РАС, организацией их во время занятий с нормотипичными детьми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наличием тьютора, организация пространства и образовательной среды для обучения с ОВЗ 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с общением с родителями особых детей</a:t>
            </a:r>
            <a:endParaRPr>
              <a:solidFill>
                <a:schemeClr val="dk1"/>
              </a:solidFill>
            </a:endParaRPr>
          </a:p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89" name="Google Shape;389;g1f526667462_1_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325" y="240875"/>
            <a:ext cx="3967974" cy="177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1f526667462_1_68"/>
          <p:cNvSpPr txBox="1"/>
          <p:nvPr/>
        </p:nvSpPr>
        <p:spPr>
          <a:xfrm>
            <a:off x="5062450" y="5055625"/>
            <a:ext cx="3933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«Инклюзия в нашем садике очень слабая, несмотря на сильных коррекционных педагогов» </a:t>
            </a:r>
            <a:endParaRPr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f526667462_1_157"/>
          <p:cNvSpPr/>
          <p:nvPr/>
        </p:nvSpPr>
        <p:spPr>
          <a:xfrm>
            <a:off x="7977336" y="367231"/>
            <a:ext cx="152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sz="14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7" name="Google Shape;397;g1f526667462_1_157"/>
          <p:cNvSpPr/>
          <p:nvPr/>
        </p:nvSpPr>
        <p:spPr>
          <a:xfrm>
            <a:off x="388275" y="6170825"/>
            <a:ext cx="4092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Фестиваль инклюзивных практик </a:t>
            </a:r>
            <a:r>
              <a:rPr lang="ru-RU" sz="1200">
                <a:solidFill>
                  <a:srgbClr val="4A803C"/>
                </a:solidFill>
                <a:latin typeface="PT Sans"/>
                <a:ea typeface="PT Sans"/>
                <a:cs typeface="PT Sans"/>
                <a:sym typeface="PT Sans"/>
              </a:rPr>
              <a:t>/ текущие успехи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8" name="Google Shape;398;g1f526667462_1_157"/>
          <p:cNvSpPr/>
          <p:nvPr/>
        </p:nvSpPr>
        <p:spPr>
          <a:xfrm>
            <a:off x="9210134" y="6170820"/>
            <a:ext cx="351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18</a:t>
            </a:r>
            <a:endParaRPr sz="1200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399" name="Google Shape;399;g1f526667462_1_157"/>
          <p:cNvSpPr/>
          <p:nvPr/>
        </p:nvSpPr>
        <p:spPr>
          <a:xfrm>
            <a:off x="470371" y="2276875"/>
            <a:ext cx="4835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231F20"/>
                </a:solidFill>
              </a:rPr>
              <a:t>ТЕКУЩИЕ УСПЕХИ</a:t>
            </a:r>
            <a:endParaRPr b="1" sz="1600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1f526667462_1_157"/>
          <p:cNvSpPr/>
          <p:nvPr/>
        </p:nvSpPr>
        <p:spPr>
          <a:xfrm>
            <a:off x="429318" y="2885747"/>
            <a:ext cx="4204800" cy="2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адаптация и социализация дошкольников с ОВЗ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включение детей с ОВЗ в учебный процесс 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организация занятий с детьми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развиваться, играя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социализировать и адаптировать 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выявлять, диагностировать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1" name="Google Shape;401;g1f526667462_1_157"/>
          <p:cNvSpPr/>
          <p:nvPr/>
        </p:nvSpPr>
        <p:spPr>
          <a:xfrm>
            <a:off x="5027450" y="2147150"/>
            <a:ext cx="4406400" cy="3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взаимодействовать с партнерами 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работать с детьми с нарушениями речи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работа с детьми с ОВЗ (ТНР , ЗПР)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уровневые группы для обучающихся с ОВЗ 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работать дружно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184150" lvl="0" marL="285750" rtl="0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02" name="Google Shape;402;g1f526667462_1_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325" y="240875"/>
            <a:ext cx="3967974" cy="177280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1f526667462_1_157"/>
          <p:cNvSpPr txBox="1"/>
          <p:nvPr/>
        </p:nvSpPr>
        <p:spPr>
          <a:xfrm>
            <a:off x="5027450" y="3988400"/>
            <a:ext cx="4092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«Инклюзия в нашей образовательной организации – это…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…это данность.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…это  обучение и воспитание для всех.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…это создание комфортной среды для всех участников образовательного процесса»</a:t>
            </a:r>
            <a:endParaRPr i="1"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1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09" name="Google Shape;409;p11"/>
          <p:cNvSpPr/>
          <p:nvPr/>
        </p:nvSpPr>
        <p:spPr>
          <a:xfrm>
            <a:off x="388276" y="2420875"/>
            <a:ext cx="5228400" cy="27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96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i="0" lang="ru-RU" sz="50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СПАСИБО</a:t>
            </a:r>
            <a:endParaRPr b="0" i="0" sz="5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96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i="0" lang="ru-RU" sz="50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ЗА</a:t>
            </a:r>
            <a:r>
              <a:rPr b="1" lang="ru-RU" sz="5000">
                <a:solidFill>
                  <a:srgbClr val="6961AA"/>
                </a:solidFill>
              </a:rPr>
              <a:t> </a:t>
            </a:r>
            <a:r>
              <a:rPr b="1" i="0" lang="ru-RU" sz="50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ВНИМАНИЕ!</a:t>
            </a:r>
            <a:endParaRPr b="1" i="0" sz="5000" u="none" cap="none" strike="noStrike">
              <a:solidFill>
                <a:srgbClr val="6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1"/>
          <p:cNvSpPr/>
          <p:nvPr/>
        </p:nvSpPr>
        <p:spPr>
          <a:xfrm>
            <a:off x="388268" y="6170820"/>
            <a:ext cx="146065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Калининград 2024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411" name="Google Shape;41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505" y="476673"/>
            <a:ext cx="3216741" cy="1152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1"/>
          <p:cNvPicPr preferRelativeResize="0"/>
          <p:nvPr/>
        </p:nvPicPr>
        <p:blipFill rotWithShape="1">
          <a:blip r:embed="rId4">
            <a:alphaModFix/>
          </a:blip>
          <a:srcRect b="0" l="0" r="5063" t="9626"/>
          <a:stretch/>
        </p:blipFill>
        <p:spPr>
          <a:xfrm>
            <a:off x="5766405" y="972161"/>
            <a:ext cx="3584866" cy="511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7" name="Google Shape;207;p24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0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2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08" name="Google Shape;208;p24"/>
          <p:cNvSpPr/>
          <p:nvPr/>
        </p:nvSpPr>
        <p:spPr>
          <a:xfrm>
            <a:off x="384556" y="367231"/>
            <a:ext cx="6872700" cy="5385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ИНКЛЮЗИВНЫЕ ШКОЛЫ РЕГИОНА</a:t>
            </a:r>
            <a:endParaRPr/>
          </a:p>
        </p:txBody>
      </p:sp>
      <p:sp>
        <p:nvSpPr>
          <p:cNvPr id="209" name="Google Shape;209;p24"/>
          <p:cNvSpPr/>
          <p:nvPr/>
        </p:nvSpPr>
        <p:spPr>
          <a:xfrm>
            <a:off x="384550" y="2008275"/>
            <a:ext cx="4876200" cy="24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2016</a:t>
            </a: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«Школа будущего», пос. Большое Исаково Гурьевского МО</a:t>
            </a: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, финалист, </a:t>
            </a: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номинация «Лучший ресурсный центр по инклюзивному образованию»</a:t>
            </a:r>
            <a:endParaRPr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2020</a:t>
            </a: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МАОУ ООШ № 15, II место</a:t>
            </a:r>
            <a:endParaRPr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2021</a:t>
            </a: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МАОУ СОШ № 28, финалист, специальная номинация «За успешное взаимодействие образовательной организации с социальными партнёрами»</a:t>
            </a:r>
            <a:endParaRPr/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4"/>
          <p:cNvSpPr/>
          <p:nvPr/>
        </p:nvSpPr>
        <p:spPr>
          <a:xfrm>
            <a:off x="384543" y="1476298"/>
            <a:ext cx="593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ЛУЧШАЯ ИНКЛЮЗИВНАЯ ШКОЛА РОССИИ</a:t>
            </a:r>
            <a:endParaRPr b="1" sz="1600">
              <a:solidFill>
                <a:srgbClr val="231F20"/>
              </a:solidFill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Инклюзивные школы региона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ru-RU" sz="1200">
                <a:solidFill>
                  <a:srgbClr val="4A803C"/>
                </a:solidFill>
                <a:latin typeface="PT Sans"/>
                <a:ea typeface="PT Sans"/>
                <a:cs typeface="PT Sans"/>
                <a:sym typeface="PT Sans"/>
              </a:rPr>
              <a:t>/ лучшая инклюзивная школа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12" name="Google Shape;212;p24"/>
          <p:cNvPicPr preferRelativeResize="0"/>
          <p:nvPr/>
        </p:nvPicPr>
        <p:blipFill rotWithShape="1">
          <a:blip r:embed="rId3">
            <a:alphaModFix/>
          </a:blip>
          <a:srcRect b="16260" l="14964" r="34222" t="23225"/>
          <a:stretch/>
        </p:blipFill>
        <p:spPr>
          <a:xfrm>
            <a:off x="5454650" y="1914650"/>
            <a:ext cx="4106851" cy="275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f526667462_1_3"/>
          <p:cNvSpPr/>
          <p:nvPr/>
        </p:nvSpPr>
        <p:spPr>
          <a:xfrm>
            <a:off x="7977336" y="367231"/>
            <a:ext cx="1527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9" name="Google Shape;219;g1f526667462_1_3"/>
          <p:cNvSpPr/>
          <p:nvPr/>
        </p:nvSpPr>
        <p:spPr>
          <a:xfrm>
            <a:off x="9210134" y="6170820"/>
            <a:ext cx="3513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03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0" name="Google Shape;220;g1f526667462_1_3"/>
          <p:cNvSpPr/>
          <p:nvPr/>
        </p:nvSpPr>
        <p:spPr>
          <a:xfrm>
            <a:off x="384556" y="367231"/>
            <a:ext cx="68727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ИНКЛЮЗИВНЫЕ ШКОЛЫ РЕГИОНА</a:t>
            </a:r>
            <a:endParaRPr/>
          </a:p>
        </p:txBody>
      </p:sp>
      <p:sp>
        <p:nvSpPr>
          <p:cNvPr id="221" name="Google Shape;221;g1f526667462_1_3"/>
          <p:cNvSpPr/>
          <p:nvPr/>
        </p:nvSpPr>
        <p:spPr>
          <a:xfrm>
            <a:off x="384550" y="2008275"/>
            <a:ext cx="5396100" cy="12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«Школа будущего»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МАОУ СОШ № 16 </a:t>
            </a:r>
            <a:endParaRPr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МАОУ СОШ № 28 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МАОУ СОШ № 36</a:t>
            </a:r>
            <a:endParaRPr b="1"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1f526667462_1_3"/>
          <p:cNvSpPr/>
          <p:nvPr/>
        </p:nvSpPr>
        <p:spPr>
          <a:xfrm>
            <a:off x="384543" y="1503673"/>
            <a:ext cx="593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РЕГИОНАЛЬНАЯ АССОЦИАЦИЯ ИНКЛЮЗИВНЫХ ШКОЛ</a:t>
            </a:r>
            <a:endParaRPr b="1" sz="1600">
              <a:solidFill>
                <a:srgbClr val="231F20"/>
              </a:solidFill>
            </a:endParaRPr>
          </a:p>
        </p:txBody>
      </p:sp>
      <p:sp>
        <p:nvSpPr>
          <p:cNvPr id="223" name="Google Shape;223;g1f526667462_1_3"/>
          <p:cNvSpPr txBox="1"/>
          <p:nvPr/>
        </p:nvSpPr>
        <p:spPr>
          <a:xfrm>
            <a:off x="384550" y="4036975"/>
            <a:ext cx="44175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«Школа будущего»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МАОУ СОШ № 10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МАОУ СОШ № 28 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МАОУ СОШ № 36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МАОУ СОШ № 58 </a:t>
            </a:r>
            <a:endParaRPr sz="1600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24" name="Google Shape;224;g1f526667462_1_3"/>
          <p:cNvSpPr/>
          <p:nvPr/>
        </p:nvSpPr>
        <p:spPr>
          <a:xfrm>
            <a:off x="384543" y="3564448"/>
            <a:ext cx="5932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ШКОЛЫ С РЕСУРСНЫМИ КЛАССАМИ</a:t>
            </a:r>
            <a:endParaRPr b="1" sz="1600">
              <a:solidFill>
                <a:srgbClr val="231F20"/>
              </a:solidFill>
            </a:endParaRPr>
          </a:p>
        </p:txBody>
      </p:sp>
      <p:sp>
        <p:nvSpPr>
          <p:cNvPr id="225" name="Google Shape;225;g1f526667462_1_3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Инклюзивные школы региона </a:t>
            </a:r>
            <a:r>
              <a:rPr lang="ru-RU" sz="1200">
                <a:solidFill>
                  <a:srgbClr val="4A803C"/>
                </a:solidFill>
                <a:latin typeface="PT Sans"/>
                <a:ea typeface="PT Sans"/>
                <a:cs typeface="PT Sans"/>
                <a:sym typeface="PT Sans"/>
              </a:rPr>
              <a:t>/ региональная ассоциация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26" name="Google Shape;226;g1f526667462_1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40425" y="2059300"/>
            <a:ext cx="4564800" cy="3043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3" name="Google Shape;233;p2"/>
          <p:cNvSpPr/>
          <p:nvPr/>
        </p:nvSpPr>
        <p:spPr>
          <a:xfrm>
            <a:off x="388267" y="4633691"/>
            <a:ext cx="4809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2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Директор:</a:t>
            </a:r>
            <a:endParaRPr b="1" sz="1200"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2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Борис Александрович Остроумов</a:t>
            </a:r>
            <a:endParaRPr b="1" sz="1200"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200" u="sng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b.ostroumov@28shkola.ru</a:t>
            </a:r>
            <a:endParaRPr b="1" i="0" sz="12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2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Телефон: (4012) 611-628 доб. 4</a:t>
            </a:r>
            <a:endParaRPr b="1" i="0" sz="12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4" name="Google Shape;234;p2"/>
          <p:cNvSpPr/>
          <p:nvPr/>
        </p:nvSpPr>
        <p:spPr>
          <a:xfrm>
            <a:off x="388275" y="2844150"/>
            <a:ext cx="63228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Корпус № 1 – г. Калининград, ул. А. Суворова, д. 35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Корпус № 2 – г. Калининград, ул. А. Суворова, д. 139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Корпус № 3 – г. Калининград, ул. Чаадаева, д. 4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Корпус № 4 -  г. </a:t>
            </a:r>
            <a:r>
              <a:rPr lang="ru-RU" sz="1600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Калининград, ул. Подполковника Иванникова, д. 3 (</a:t>
            </a: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образовательная деятельность ведётся на базе реабилитационного центра «Особый ребёнок»)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5" name="Google Shape;235;p2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0</a:t>
            </a:r>
            <a:r>
              <a:rPr lang="ru-RU" sz="12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4</a:t>
            </a:r>
            <a:endParaRPr b="0" i="0" sz="120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36" name="Google Shape;236;p2"/>
          <p:cNvSpPr/>
          <p:nvPr/>
        </p:nvSpPr>
        <p:spPr>
          <a:xfrm>
            <a:off x="388267" y="367231"/>
            <a:ext cx="7675869" cy="23236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МУНИЦИПАЛЬНОЕ АВТОНОМНОЕ ОБЩЕОБРАЗОВАТЕЛЬНОЕ УЧРЕЖДЕНИЕ ГОРОДА КАЛИНИНГРАДА СРЕДНЯЯ ОБЩЕОБРАЗОВАТЕЛЬНАЯ ШКОЛА № 28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МАОУ СОШ №28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5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4" name="Google Shape;244;p25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0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5" name="Google Shape;245;p25"/>
          <p:cNvSpPr/>
          <p:nvPr/>
        </p:nvSpPr>
        <p:spPr>
          <a:xfrm>
            <a:off x="384556" y="367231"/>
            <a:ext cx="6872700" cy="5385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ru-RU" sz="2900">
                <a:solidFill>
                  <a:srgbClr val="6961AA"/>
                </a:solidFill>
              </a:rPr>
              <a:t>КОНТЕКСТ</a:t>
            </a: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 ШКОЛЫ</a:t>
            </a:r>
            <a:endParaRPr/>
          </a:p>
        </p:txBody>
      </p:sp>
      <p:sp>
        <p:nvSpPr>
          <p:cNvPr id="246" name="Google Shape;246;p25"/>
          <p:cNvSpPr/>
          <p:nvPr/>
        </p:nvSpPr>
        <p:spPr>
          <a:xfrm>
            <a:off x="472754" y="1427699"/>
            <a:ext cx="4272000" cy="45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Окраина города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Разные ученики, разные семьи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Различные направления работы (кадетские классы, дополнительное образование, тьюторское сопровождение старшеклассников, сопровождение детей особыми потребностями, экологическое воспитание)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Взаимодействие с организациями СПО, школами, общественными организациями, другими субъектами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Школьные традиции поддерживают ценности принятия и добровольчества, любви к Родине</a:t>
            </a:r>
            <a:endParaRPr/>
          </a:p>
        </p:txBody>
      </p:sp>
      <p:pic>
        <p:nvPicPr>
          <p:cNvPr id="247" name="Google Shape;24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0500" y="1427700"/>
            <a:ext cx="4434825" cy="4390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Контекст школы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5" name="Google Shape;255;p26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0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6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56" name="Google Shape;256;p26"/>
          <p:cNvSpPr/>
          <p:nvPr/>
        </p:nvSpPr>
        <p:spPr>
          <a:xfrm>
            <a:off x="384556" y="367231"/>
            <a:ext cx="6872700" cy="984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ПРАКТИКА ИНКЛЮЗИВНОГО ОБРАЗОВАНИЯ</a:t>
            </a:r>
            <a:endParaRPr b="1" i="0" sz="2900" u="none" cap="none" strike="noStrike">
              <a:solidFill>
                <a:srgbClr val="6961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/>
          <p:nvPr/>
        </p:nvSpPr>
        <p:spPr>
          <a:xfrm>
            <a:off x="384550" y="1968650"/>
            <a:ext cx="3562800" cy="3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В школе обучается 139 детей с ОВЗ.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Модели подбираются по потребностям ребёнка и других участников образовательных отношений: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инклюзивная;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индивидуального обучения;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специализированного класса;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тьюторского сопровождения;</a:t>
            </a:r>
            <a:endParaRPr/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PT Sans"/>
              <a:buChar char="●"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ресурсного класса / ресурсной зоны.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58" name="Google Shape;25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07350" y="1976875"/>
            <a:ext cx="5354151" cy="3569151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6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Практика инклюзивного образования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7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6" name="Google Shape;266;p27"/>
          <p:cNvSpPr/>
          <p:nvPr/>
        </p:nvSpPr>
        <p:spPr>
          <a:xfrm>
            <a:off x="384550" y="1977946"/>
            <a:ext cx="3916800" cy="20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Обучающиеся зачислены в класс.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Находятся в нём всё время, выходят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на дополнительные занятия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со специалистами.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Это самая распространённая модель, оптимальная для большинства обучающихся.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T Sans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0</a:t>
            </a:r>
            <a:r>
              <a:rPr lang="ru-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/>
          <p:nvPr/>
        </p:nvSpPr>
        <p:spPr>
          <a:xfrm>
            <a:off x="384556" y="367231"/>
            <a:ext cx="6224628" cy="53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МОДЕЛИ ОБУЧЕНИЯ</a:t>
            </a:r>
            <a:endParaRPr/>
          </a:p>
        </p:txBody>
      </p:sp>
      <p:sp>
        <p:nvSpPr>
          <p:cNvPr id="269" name="Google Shape;269;p27"/>
          <p:cNvSpPr/>
          <p:nvPr/>
        </p:nvSpPr>
        <p:spPr>
          <a:xfrm>
            <a:off x="388275" y="1444550"/>
            <a:ext cx="5932800" cy="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b="1" lang="ru-RU" sz="1600">
                <a:solidFill>
                  <a:srgbClr val="231F20"/>
                </a:solidFill>
              </a:rPr>
              <a:t>ИНКЛЮЗИВНОЕ </a:t>
            </a:r>
            <a:endParaRPr b="1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Модели обучения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ru-RU" sz="1200">
                <a:solidFill>
                  <a:srgbClr val="4A803C"/>
                </a:solidFill>
                <a:latin typeface="PT Sans"/>
                <a:ea typeface="PT Sans"/>
                <a:cs typeface="PT Sans"/>
                <a:sym typeface="PT Sans"/>
              </a:rPr>
              <a:t>/ инклюзивное 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8"/>
          <p:cNvSpPr/>
          <p:nvPr/>
        </p:nvSpPr>
        <p:spPr>
          <a:xfrm>
            <a:off x="7977336" y="367231"/>
            <a:ext cx="15279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T Sans"/>
              <a:buNone/>
            </a:pPr>
            <a:r>
              <a:rPr b="0" i="0" lang="ru-RU" sz="140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www.28shkola.ru</a:t>
            </a:r>
            <a:endParaRPr b="0" i="0" sz="1400" u="none" cap="none" strike="noStrike">
              <a:solidFill>
                <a:srgbClr val="00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7" name="Google Shape;277;p28"/>
          <p:cNvSpPr/>
          <p:nvPr/>
        </p:nvSpPr>
        <p:spPr>
          <a:xfrm>
            <a:off x="384556" y="1989244"/>
            <a:ext cx="39168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Обучающиеся посещают индивидуальные занятия по отдельному графику, вместе с другими посещают внеурочные мероприятия.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Ученики присутствуют на внеурочных мероприятиях с классом, продолжительность регулируется по возможностям.</a:t>
            </a:r>
            <a:endParaRPr b="0" i="0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8" name="Google Shape;278;p28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PT Sans"/>
              <a:buNone/>
            </a:pPr>
            <a:r>
              <a:rPr b="0" i="0" lang="ru-RU" sz="12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0</a:t>
            </a:r>
            <a:r>
              <a:rPr lang="ru-RU" sz="12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8</a:t>
            </a:r>
            <a:endParaRPr b="0" i="0" sz="1200" u="none" cap="none" strike="noStrike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9" name="Google Shape;279;p28"/>
          <p:cNvSpPr/>
          <p:nvPr/>
        </p:nvSpPr>
        <p:spPr>
          <a:xfrm>
            <a:off x="384556" y="367231"/>
            <a:ext cx="6224628" cy="538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ru-RU" sz="2900" u="none" cap="none" strike="noStrike">
                <a:solidFill>
                  <a:srgbClr val="6961AA"/>
                </a:solidFill>
                <a:latin typeface="Arial"/>
                <a:ea typeface="Arial"/>
                <a:cs typeface="Arial"/>
                <a:sym typeface="Arial"/>
              </a:rPr>
              <a:t>МОДЕЛИ ОБУЧЕНИЯ</a:t>
            </a:r>
            <a:endParaRPr/>
          </a:p>
        </p:txBody>
      </p:sp>
      <p:sp>
        <p:nvSpPr>
          <p:cNvPr id="280" name="Google Shape;280;p28"/>
          <p:cNvSpPr/>
          <p:nvPr/>
        </p:nvSpPr>
        <p:spPr>
          <a:xfrm>
            <a:off x="384556" y="1446610"/>
            <a:ext cx="5932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231F20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b="1" lang="ru-RU" sz="1600">
                <a:solidFill>
                  <a:srgbClr val="231F20"/>
                </a:solidFill>
              </a:rPr>
              <a:t>ИНДИВИДУАЛЬНОЕ </a:t>
            </a:r>
            <a:endParaRPr b="1" i="0" sz="1600" u="none" cap="none" strike="noStrike">
              <a:solidFill>
                <a:srgbClr val="231F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8"/>
          <p:cNvSpPr/>
          <p:nvPr/>
        </p:nvSpPr>
        <p:spPr>
          <a:xfrm>
            <a:off x="388275" y="6170825"/>
            <a:ext cx="4564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Модели обучения </a:t>
            </a:r>
            <a:r>
              <a:rPr lang="ru-RU" sz="1200">
                <a:solidFill>
                  <a:srgbClr val="4A803C"/>
                </a:solidFill>
                <a:latin typeface="PT Sans"/>
                <a:ea typeface="PT Sans"/>
                <a:cs typeface="PT Sans"/>
                <a:sym typeface="PT Sans"/>
              </a:rPr>
              <a:t>/ индивидуальное </a:t>
            </a:r>
            <a:endParaRPr sz="1200">
              <a:solidFill>
                <a:srgbClr val="4A803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/>
          <p:nvPr/>
        </p:nvSpPr>
        <p:spPr>
          <a:xfrm>
            <a:off x="9210134" y="6170820"/>
            <a:ext cx="351378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-RU" sz="1200" u="none" cap="none" strike="noStrike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0</a:t>
            </a:r>
            <a:r>
              <a:rPr lang="ru-RU" sz="1200">
                <a:solidFill>
                  <a:srgbClr val="8D8D8D"/>
                </a:solidFill>
                <a:latin typeface="PT Sans"/>
                <a:ea typeface="PT Sans"/>
                <a:cs typeface="PT Sans"/>
                <a:sym typeface="PT Sans"/>
              </a:rPr>
              <a:t>9</a:t>
            </a:r>
            <a:endParaRPr b="0" i="0" sz="1200" u="none" cap="none" strike="noStrike">
              <a:solidFill>
                <a:srgbClr val="8D8D8D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88" name="Google Shape;288;p29"/>
          <p:cNvSpPr/>
          <p:nvPr/>
        </p:nvSpPr>
        <p:spPr>
          <a:xfrm>
            <a:off x="488503" y="476672"/>
            <a:ext cx="8897319" cy="4996113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900" u="none" cap="none" strike="noStrike">
                <a:solidFill>
                  <a:srgbClr val="8D8D8D"/>
                </a:solidFill>
                <a:latin typeface="Calibri"/>
                <a:ea typeface="Calibri"/>
                <a:cs typeface="Calibri"/>
                <a:sym typeface="Calibri"/>
              </a:rPr>
              <a:t>фото</a:t>
            </a:r>
            <a:endParaRPr b="0" i="0" sz="1900" u="none" cap="none" strike="noStrike">
              <a:solidFill>
                <a:srgbClr val="8D8D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9"/>
          <p:cNvSpPr/>
          <p:nvPr/>
        </p:nvSpPr>
        <p:spPr>
          <a:xfrm>
            <a:off x="384556" y="5589240"/>
            <a:ext cx="84568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3F3F3F"/>
                </a:solidFill>
                <a:latin typeface="PT Sans"/>
                <a:ea typeface="PT Sans"/>
                <a:cs typeface="PT Sans"/>
                <a:sym typeface="PT Sans"/>
              </a:rPr>
              <a:t>Лагерь «Ириски» и инклюзивные внеурочные мероприятия</a:t>
            </a:r>
            <a:endParaRPr b="0" i="1" sz="1600" u="none" cap="none" strike="noStrike">
              <a:solidFill>
                <a:srgbClr val="3F3F3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90" name="Google Shape;290;p29"/>
          <p:cNvPicPr preferRelativeResize="0"/>
          <p:nvPr/>
        </p:nvPicPr>
        <p:blipFill rotWithShape="1">
          <a:blip r:embed="rId3">
            <a:alphaModFix/>
          </a:blip>
          <a:srcRect b="9300" l="0" r="0" t="20935"/>
          <a:stretch/>
        </p:blipFill>
        <p:spPr>
          <a:xfrm>
            <a:off x="4477176" y="476671"/>
            <a:ext cx="4908646" cy="2571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503" y="469264"/>
            <a:ext cx="4002815" cy="5003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3646" y="3014061"/>
            <a:ext cx="1842175" cy="245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 rotWithShape="1">
          <a:blip r:embed="rId6">
            <a:alphaModFix/>
          </a:blip>
          <a:srcRect b="0" l="16291" r="0" t="0"/>
          <a:stretch/>
        </p:blipFill>
        <p:spPr>
          <a:xfrm>
            <a:off x="4491318" y="3011570"/>
            <a:ext cx="3052328" cy="2436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2020-09-20T18:42:57Z</dcterms:created>
  <dc:creator>1</dc:creator>
</cp:coreProperties>
</file>